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Override2.xml" ContentType="application/vnd.openxmlformats-officedocument.themeOverrid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1" r:id="rId2"/>
  </p:sldMasterIdLst>
  <p:notesMasterIdLst>
    <p:notesMasterId r:id="rId26"/>
  </p:notesMasterIdLst>
  <p:sldIdLst>
    <p:sldId id="257" r:id="rId3"/>
    <p:sldId id="325" r:id="rId4"/>
    <p:sldId id="326" r:id="rId5"/>
    <p:sldId id="318" r:id="rId6"/>
    <p:sldId id="327" r:id="rId7"/>
    <p:sldId id="319" r:id="rId8"/>
    <p:sldId id="328" r:id="rId9"/>
    <p:sldId id="329" r:id="rId10"/>
    <p:sldId id="330" r:id="rId11"/>
    <p:sldId id="331" r:id="rId12"/>
    <p:sldId id="322" r:id="rId13"/>
    <p:sldId id="324" r:id="rId14"/>
    <p:sldId id="332" r:id="rId15"/>
    <p:sldId id="333" r:id="rId16"/>
    <p:sldId id="334" r:id="rId17"/>
    <p:sldId id="335" r:id="rId18"/>
    <p:sldId id="336" r:id="rId19"/>
    <p:sldId id="337" r:id="rId20"/>
    <p:sldId id="338" r:id="rId21"/>
    <p:sldId id="321" r:id="rId22"/>
    <p:sldId id="339" r:id="rId23"/>
    <p:sldId id="340" r:id="rId24"/>
    <p:sldId id="317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9D9"/>
    <a:srgbClr val="2045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54" autoAdjust="0"/>
    <p:restoredTop sz="63221" autoAdjust="0"/>
  </p:normalViewPr>
  <p:slideViewPr>
    <p:cSldViewPr snapToGrid="0">
      <p:cViewPr>
        <p:scale>
          <a:sx n="75" d="100"/>
          <a:sy n="75" d="100"/>
        </p:scale>
        <p:origin x="1374" y="-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microsoft.com/office/2016/11/relationships/changesInfo" Target="changesInfos/changesInfo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d Wright" userId="756d86d0cb6564f8" providerId="LiveId" clId="{56808223-9DFA-4580-837F-FF50A8660C42}"/>
    <pc:docChg chg="custSel modSld">
      <pc:chgData name="David Wright" userId="756d86d0cb6564f8" providerId="LiveId" clId="{56808223-9DFA-4580-837F-FF50A8660C42}" dt="2023-11-16T11:52:51.587" v="15" actId="368"/>
      <pc:docMkLst>
        <pc:docMk/>
      </pc:docMkLst>
      <pc:sldChg chg="modNotes">
        <pc:chgData name="David Wright" userId="756d86d0cb6564f8" providerId="LiveId" clId="{56808223-9DFA-4580-837F-FF50A8660C42}" dt="2023-11-16T11:52:51.531" v="5" actId="368"/>
        <pc:sldMkLst>
          <pc:docMk/>
          <pc:sldMk cId="3256265669" sldId="318"/>
        </pc:sldMkLst>
      </pc:sldChg>
      <pc:sldChg chg="modNotes">
        <pc:chgData name="David Wright" userId="756d86d0cb6564f8" providerId="LiveId" clId="{56808223-9DFA-4580-837F-FF50A8660C42}" dt="2023-11-16T11:52:51.558" v="9" actId="368"/>
        <pc:sldMkLst>
          <pc:docMk/>
          <pc:sldMk cId="337329361" sldId="324"/>
        </pc:sldMkLst>
      </pc:sldChg>
      <pc:sldChg chg="modNotes">
        <pc:chgData name="David Wright" userId="756d86d0cb6564f8" providerId="LiveId" clId="{56808223-9DFA-4580-837F-FF50A8660C42}" dt="2023-11-16T11:52:51.515" v="1" actId="368"/>
        <pc:sldMkLst>
          <pc:docMk/>
          <pc:sldMk cId="2391969592" sldId="325"/>
        </pc:sldMkLst>
      </pc:sldChg>
      <pc:sldChg chg="modNotes">
        <pc:chgData name="David Wright" userId="756d86d0cb6564f8" providerId="LiveId" clId="{56808223-9DFA-4580-837F-FF50A8660C42}" dt="2023-11-16T11:52:51.523" v="3" actId="368"/>
        <pc:sldMkLst>
          <pc:docMk/>
          <pc:sldMk cId="3622086586" sldId="326"/>
        </pc:sldMkLst>
      </pc:sldChg>
      <pc:sldChg chg="modNotes">
        <pc:chgData name="David Wright" userId="756d86d0cb6564f8" providerId="LiveId" clId="{56808223-9DFA-4580-837F-FF50A8660C42}" dt="2023-11-16T11:52:51.550" v="7" actId="368"/>
        <pc:sldMkLst>
          <pc:docMk/>
          <pc:sldMk cId="2902212908" sldId="330"/>
        </pc:sldMkLst>
      </pc:sldChg>
      <pc:sldChg chg="modNotes">
        <pc:chgData name="David Wright" userId="756d86d0cb6564f8" providerId="LiveId" clId="{56808223-9DFA-4580-837F-FF50A8660C42}" dt="2023-11-16T11:52:51.567" v="11" actId="368"/>
        <pc:sldMkLst>
          <pc:docMk/>
          <pc:sldMk cId="1565259862" sldId="332"/>
        </pc:sldMkLst>
      </pc:sldChg>
      <pc:sldChg chg="modNotes">
        <pc:chgData name="David Wright" userId="756d86d0cb6564f8" providerId="LiveId" clId="{56808223-9DFA-4580-837F-FF50A8660C42}" dt="2023-11-16T11:52:51.576" v="13" actId="368"/>
        <pc:sldMkLst>
          <pc:docMk/>
          <pc:sldMk cId="3276333648" sldId="335"/>
        </pc:sldMkLst>
      </pc:sldChg>
      <pc:sldChg chg="modNotes">
        <pc:chgData name="David Wright" userId="756d86d0cb6564f8" providerId="LiveId" clId="{56808223-9DFA-4580-837F-FF50A8660C42}" dt="2023-11-16T11:52:51.587" v="15" actId="368"/>
        <pc:sldMkLst>
          <pc:docMk/>
          <pc:sldMk cId="1736718328" sldId="33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072245-0AEC-4FBC-BD4A-766ED5912D72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D5E2F0-B4A0-4A0D-BD2F-0B5E8B45C5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2628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D6BA94-E22D-BA4A-9005-6CB6C0B6982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29801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D5E2F0-B4A0-4A0D-BD2F-0B5E8B45C576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35634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D5E2F0-B4A0-4A0D-BD2F-0B5E8B45C576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14079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D5E2F0-B4A0-4A0D-BD2F-0B5E8B45C576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62302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D5E2F0-B4A0-4A0D-BD2F-0B5E8B45C576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86805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D5E2F0-B4A0-4A0D-BD2F-0B5E8B45C576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57017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D6BA94-E22D-BA4A-9005-6CB6C0B6982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308474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D5E2F0-B4A0-4A0D-BD2F-0B5E8B45C57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22265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D5E2F0-B4A0-4A0D-BD2F-0B5E8B45C57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62179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D5E2F0-B4A0-4A0D-BD2F-0B5E8B45C57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48659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D5E2F0-B4A0-4A0D-BD2F-0B5E8B45C576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40566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D5E2F0-B4A0-4A0D-BD2F-0B5E8B45C576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98117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D5E2F0-B4A0-4A0D-BD2F-0B5E8B45C576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7036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D5E2F0-B4A0-4A0D-BD2F-0B5E8B45C576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93726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D5E2F0-B4A0-4A0D-BD2F-0B5E8B45C576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1290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Title Slide">
    <p:bg>
      <p:bgPr>
        <a:solidFill>
          <a:srgbClr val="20458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A82B15A-16D0-E440-AD19-A4B3AA885BC5}"/>
              </a:ext>
            </a:extLst>
          </p:cNvPr>
          <p:cNvSpPr/>
          <p:nvPr userDrawn="1"/>
        </p:nvSpPr>
        <p:spPr>
          <a:xfrm>
            <a:off x="7946634" y="0"/>
            <a:ext cx="424536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BE736A0-9F24-45BF-B389-F6478DB45C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312" y="2674066"/>
            <a:ext cx="5871882" cy="1699791"/>
          </a:xfrm>
        </p:spPr>
        <p:txBody>
          <a:bodyPr anchor="b">
            <a:normAutofit/>
          </a:bodyPr>
          <a:lstStyle>
            <a:lvl1pPr algn="ctr">
              <a:lnSpc>
                <a:spcPct val="100000"/>
              </a:lnSpc>
              <a:defRPr sz="3600" spc="750" baseline="0"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3D85EF-076F-4C35-862A-BAFF685DD6B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39688" y="4550519"/>
            <a:ext cx="5840506" cy="1433423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1600" b="1" cap="none" spc="3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ED41CC7-D725-2B4F-9D24-2C3B6294F29E}"/>
              </a:ext>
            </a:extLst>
          </p:cNvPr>
          <p:cNvGrpSpPr/>
          <p:nvPr userDrawn="1"/>
        </p:nvGrpSpPr>
        <p:grpSpPr>
          <a:xfrm>
            <a:off x="8494058" y="497541"/>
            <a:ext cx="2641245" cy="5486401"/>
            <a:chOff x="8855993" y="534693"/>
            <a:chExt cx="2875698" cy="6020579"/>
          </a:xfrm>
        </p:grpSpPr>
        <p:pic>
          <p:nvPicPr>
            <p:cNvPr id="7" name="Picture 6" descr="A picture containing drawing, plate&#10;&#10;Description automatically generated">
              <a:extLst>
                <a:ext uri="{FF2B5EF4-FFF2-40B4-BE49-F238E27FC236}">
                  <a16:creationId xmlns:a16="http://schemas.microsoft.com/office/drawing/2014/main" id="{DAA6D28E-4D17-5C4D-8075-3AF1DAD7AC1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67341" y="1794909"/>
              <a:ext cx="2856461" cy="590470"/>
            </a:xfrm>
            <a:prstGeom prst="rect">
              <a:avLst/>
            </a:prstGeom>
          </p:spPr>
        </p:pic>
        <p:pic>
          <p:nvPicPr>
            <p:cNvPr id="8" name="Picture 7" descr="A picture containing drawing&#10;&#10;Description automatically generated">
              <a:extLst>
                <a:ext uri="{FF2B5EF4-FFF2-40B4-BE49-F238E27FC236}">
                  <a16:creationId xmlns:a16="http://schemas.microsoft.com/office/drawing/2014/main" id="{13B2EC90-9B83-264D-A01B-30EF398B9C9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75230" y="534693"/>
              <a:ext cx="2856461" cy="725523"/>
            </a:xfrm>
            <a:prstGeom prst="rect">
              <a:avLst/>
            </a:prstGeom>
          </p:spPr>
        </p:pic>
        <p:pic>
          <p:nvPicPr>
            <p:cNvPr id="9" name="Picture 8" descr="A close up of a sign&#10;&#10;Description automatically generated">
              <a:extLst>
                <a:ext uri="{FF2B5EF4-FFF2-40B4-BE49-F238E27FC236}">
                  <a16:creationId xmlns:a16="http://schemas.microsoft.com/office/drawing/2014/main" id="{5ABDC9D9-E008-5E40-8B7B-3FC2A7FAD9C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55993" y="4269778"/>
              <a:ext cx="2867806" cy="1037291"/>
            </a:xfrm>
            <a:prstGeom prst="rect">
              <a:avLst/>
            </a:prstGeom>
          </p:spPr>
        </p:pic>
        <p:pic>
          <p:nvPicPr>
            <p:cNvPr id="10" name="Picture 9" descr="A close up of a logo&#10;&#10;Description automatically generated">
              <a:extLst>
                <a:ext uri="{FF2B5EF4-FFF2-40B4-BE49-F238E27FC236}">
                  <a16:creationId xmlns:a16="http://schemas.microsoft.com/office/drawing/2014/main" id="{862B7402-5948-C047-94A6-DD14F36EAE9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67340" y="5641982"/>
              <a:ext cx="2856459" cy="913290"/>
            </a:xfrm>
            <a:prstGeom prst="rect">
              <a:avLst/>
            </a:prstGeom>
          </p:spPr>
        </p:pic>
        <p:pic>
          <p:nvPicPr>
            <p:cNvPr id="11" name="Picture 10" descr="A close up of a logo&#10;&#10;Description automatically generated">
              <a:extLst>
                <a:ext uri="{FF2B5EF4-FFF2-40B4-BE49-F238E27FC236}">
                  <a16:creationId xmlns:a16="http://schemas.microsoft.com/office/drawing/2014/main" id="{B40677A4-7D0E-934D-8500-5F5370125A7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67340" y="2923133"/>
              <a:ext cx="2856459" cy="1011733"/>
            </a:xfrm>
            <a:prstGeom prst="rect">
              <a:avLst/>
            </a:prstGeom>
          </p:spPr>
        </p:pic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EA38EE84-25CD-3849-86A6-3A474F86D81D}"/>
              </a:ext>
            </a:extLst>
          </p:cNvPr>
          <p:cNvSpPr/>
          <p:nvPr userDrawn="1"/>
        </p:nvSpPr>
        <p:spPr>
          <a:xfrm>
            <a:off x="0" y="8982"/>
            <a:ext cx="7833360" cy="1545498"/>
          </a:xfrm>
          <a:prstGeom prst="rect">
            <a:avLst/>
          </a:prstGeom>
          <a:solidFill>
            <a:srgbClr val="2045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E2F05899-11B9-7E40-995D-359BA962438D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2662" y="68683"/>
            <a:ext cx="2206320" cy="2505600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DE4216-8E89-124E-8043-EA6995DDD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02541" y="6262202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3807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69B08549-127D-FF44-B046-EA373399898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13360" y="6356350"/>
            <a:ext cx="382524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ABEB6FEC-B58C-C04D-B9F1-3CE36BAE5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3190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Title Slide">
    <p:bg>
      <p:bgPr>
        <a:solidFill>
          <a:srgbClr val="20458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A82B15A-16D0-E440-AD19-A4B3AA885BC5}"/>
              </a:ext>
            </a:extLst>
          </p:cNvPr>
          <p:cNvSpPr/>
          <p:nvPr userDrawn="1"/>
        </p:nvSpPr>
        <p:spPr>
          <a:xfrm>
            <a:off x="7946634" y="0"/>
            <a:ext cx="424536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BE736A0-9F24-45BF-B389-F6478DB45C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312" y="2674066"/>
            <a:ext cx="5871882" cy="1699791"/>
          </a:xfrm>
        </p:spPr>
        <p:txBody>
          <a:bodyPr anchor="b">
            <a:normAutofit/>
          </a:bodyPr>
          <a:lstStyle>
            <a:lvl1pPr algn="ctr">
              <a:lnSpc>
                <a:spcPct val="100000"/>
              </a:lnSpc>
              <a:defRPr sz="3600" spc="750" baseline="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3D85EF-076F-4C35-862A-BAFF685DD6B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39688" y="4550519"/>
            <a:ext cx="5840506" cy="1433423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1600" b="1" cap="none" spc="3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ED41CC7-D725-2B4F-9D24-2C3B6294F29E}"/>
              </a:ext>
            </a:extLst>
          </p:cNvPr>
          <p:cNvGrpSpPr/>
          <p:nvPr userDrawn="1"/>
        </p:nvGrpSpPr>
        <p:grpSpPr>
          <a:xfrm>
            <a:off x="8494058" y="497541"/>
            <a:ext cx="2641245" cy="5486401"/>
            <a:chOff x="8855993" y="534693"/>
            <a:chExt cx="2875698" cy="6020579"/>
          </a:xfrm>
        </p:grpSpPr>
        <p:pic>
          <p:nvPicPr>
            <p:cNvPr id="7" name="Picture 6" descr="A picture containing drawing, plate&#10;&#10;Description automatically generated">
              <a:extLst>
                <a:ext uri="{FF2B5EF4-FFF2-40B4-BE49-F238E27FC236}">
                  <a16:creationId xmlns:a16="http://schemas.microsoft.com/office/drawing/2014/main" id="{DAA6D28E-4D17-5C4D-8075-3AF1DAD7AC1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67341" y="1794909"/>
              <a:ext cx="2856461" cy="590470"/>
            </a:xfrm>
            <a:prstGeom prst="rect">
              <a:avLst/>
            </a:prstGeom>
          </p:spPr>
        </p:pic>
        <p:pic>
          <p:nvPicPr>
            <p:cNvPr id="8" name="Picture 7" descr="A picture containing drawing&#10;&#10;Description automatically generated">
              <a:extLst>
                <a:ext uri="{FF2B5EF4-FFF2-40B4-BE49-F238E27FC236}">
                  <a16:creationId xmlns:a16="http://schemas.microsoft.com/office/drawing/2014/main" id="{13B2EC90-9B83-264D-A01B-30EF398B9C9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75230" y="534693"/>
              <a:ext cx="2856461" cy="725523"/>
            </a:xfrm>
            <a:prstGeom prst="rect">
              <a:avLst/>
            </a:prstGeom>
          </p:spPr>
        </p:pic>
        <p:pic>
          <p:nvPicPr>
            <p:cNvPr id="9" name="Picture 8" descr="A close up of a sign&#10;&#10;Description automatically generated">
              <a:extLst>
                <a:ext uri="{FF2B5EF4-FFF2-40B4-BE49-F238E27FC236}">
                  <a16:creationId xmlns:a16="http://schemas.microsoft.com/office/drawing/2014/main" id="{5ABDC9D9-E008-5E40-8B7B-3FC2A7FAD9C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55993" y="4269778"/>
              <a:ext cx="2867806" cy="1037291"/>
            </a:xfrm>
            <a:prstGeom prst="rect">
              <a:avLst/>
            </a:prstGeom>
          </p:spPr>
        </p:pic>
        <p:pic>
          <p:nvPicPr>
            <p:cNvPr id="10" name="Picture 9" descr="A close up of a logo&#10;&#10;Description automatically generated">
              <a:extLst>
                <a:ext uri="{FF2B5EF4-FFF2-40B4-BE49-F238E27FC236}">
                  <a16:creationId xmlns:a16="http://schemas.microsoft.com/office/drawing/2014/main" id="{862B7402-5948-C047-94A6-DD14F36EAE9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67340" y="5641982"/>
              <a:ext cx="2856459" cy="913290"/>
            </a:xfrm>
            <a:prstGeom prst="rect">
              <a:avLst/>
            </a:prstGeom>
          </p:spPr>
        </p:pic>
        <p:pic>
          <p:nvPicPr>
            <p:cNvPr id="11" name="Picture 10" descr="A close up of a logo&#10;&#10;Description automatically generated">
              <a:extLst>
                <a:ext uri="{FF2B5EF4-FFF2-40B4-BE49-F238E27FC236}">
                  <a16:creationId xmlns:a16="http://schemas.microsoft.com/office/drawing/2014/main" id="{B40677A4-7D0E-934D-8500-5F5370125A7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67340" y="2923133"/>
              <a:ext cx="2856459" cy="1011733"/>
            </a:xfrm>
            <a:prstGeom prst="rect">
              <a:avLst/>
            </a:prstGeom>
          </p:spPr>
        </p:pic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EA38EE84-25CD-3849-86A6-3A474F86D81D}"/>
              </a:ext>
            </a:extLst>
          </p:cNvPr>
          <p:cNvSpPr/>
          <p:nvPr userDrawn="1"/>
        </p:nvSpPr>
        <p:spPr>
          <a:xfrm>
            <a:off x="0" y="8982"/>
            <a:ext cx="7946634" cy="1545498"/>
          </a:xfrm>
          <a:prstGeom prst="rect">
            <a:avLst/>
          </a:prstGeom>
          <a:solidFill>
            <a:srgbClr val="2045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E2F05899-11B9-7E40-995D-359BA962438D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2662" y="68683"/>
            <a:ext cx="2206320" cy="2505600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DE4216-8E89-124E-8043-EA6995DDD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02541" y="6262202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60699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EA38EE84-25CD-3849-86A6-3A474F86D81D}"/>
              </a:ext>
            </a:extLst>
          </p:cNvPr>
          <p:cNvSpPr/>
          <p:nvPr userDrawn="1"/>
        </p:nvSpPr>
        <p:spPr>
          <a:xfrm>
            <a:off x="0" y="7499"/>
            <a:ext cx="12192000" cy="146811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BE736A0-9F24-45BF-B389-F6478DB45C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587996"/>
            <a:ext cx="5871882" cy="921967"/>
          </a:xfrm>
        </p:spPr>
        <p:txBody>
          <a:bodyPr anchor="b">
            <a:normAutofit/>
          </a:bodyPr>
          <a:lstStyle>
            <a:lvl1pPr algn="ctr">
              <a:lnSpc>
                <a:spcPct val="100000"/>
              </a:lnSpc>
              <a:defRPr sz="3200" spc="750" baseline="0">
                <a:solidFill>
                  <a:srgbClr val="22448B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3D85EF-076F-4C35-862A-BAFF685DD6B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55376" y="3727984"/>
            <a:ext cx="5840506" cy="1433423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1600" b="1" cap="none" spc="3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ED41CC7-D725-2B4F-9D24-2C3B6294F29E}"/>
              </a:ext>
            </a:extLst>
          </p:cNvPr>
          <p:cNvGrpSpPr/>
          <p:nvPr userDrawn="1"/>
        </p:nvGrpSpPr>
        <p:grpSpPr>
          <a:xfrm>
            <a:off x="8494058" y="497541"/>
            <a:ext cx="2641245" cy="5486401"/>
            <a:chOff x="8855993" y="534693"/>
            <a:chExt cx="2875698" cy="6020579"/>
          </a:xfrm>
        </p:grpSpPr>
        <p:pic>
          <p:nvPicPr>
            <p:cNvPr id="7" name="Picture 6" descr="A picture containing drawing, plate&#10;&#10;Description automatically generated">
              <a:extLst>
                <a:ext uri="{FF2B5EF4-FFF2-40B4-BE49-F238E27FC236}">
                  <a16:creationId xmlns:a16="http://schemas.microsoft.com/office/drawing/2014/main" id="{DAA6D28E-4D17-5C4D-8075-3AF1DAD7AC1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67341" y="1794909"/>
              <a:ext cx="2856461" cy="590470"/>
            </a:xfrm>
            <a:prstGeom prst="rect">
              <a:avLst/>
            </a:prstGeom>
          </p:spPr>
        </p:pic>
        <p:pic>
          <p:nvPicPr>
            <p:cNvPr id="8" name="Picture 7" descr="A picture containing drawing&#10;&#10;Description automatically generated">
              <a:extLst>
                <a:ext uri="{FF2B5EF4-FFF2-40B4-BE49-F238E27FC236}">
                  <a16:creationId xmlns:a16="http://schemas.microsoft.com/office/drawing/2014/main" id="{13B2EC90-9B83-264D-A01B-30EF398B9C9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75230" y="534693"/>
              <a:ext cx="2856461" cy="725523"/>
            </a:xfrm>
            <a:prstGeom prst="rect">
              <a:avLst/>
            </a:prstGeom>
          </p:spPr>
        </p:pic>
        <p:pic>
          <p:nvPicPr>
            <p:cNvPr id="9" name="Picture 8" descr="A close up of a sign&#10;&#10;Description automatically generated">
              <a:extLst>
                <a:ext uri="{FF2B5EF4-FFF2-40B4-BE49-F238E27FC236}">
                  <a16:creationId xmlns:a16="http://schemas.microsoft.com/office/drawing/2014/main" id="{5ABDC9D9-E008-5E40-8B7B-3FC2A7FAD9C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55993" y="4269778"/>
              <a:ext cx="2867806" cy="1037291"/>
            </a:xfrm>
            <a:prstGeom prst="rect">
              <a:avLst/>
            </a:prstGeom>
          </p:spPr>
        </p:pic>
        <p:pic>
          <p:nvPicPr>
            <p:cNvPr id="10" name="Picture 9" descr="A close up of a logo&#10;&#10;Description automatically generated">
              <a:extLst>
                <a:ext uri="{FF2B5EF4-FFF2-40B4-BE49-F238E27FC236}">
                  <a16:creationId xmlns:a16="http://schemas.microsoft.com/office/drawing/2014/main" id="{862B7402-5948-C047-94A6-DD14F36EAE9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67340" y="5641982"/>
              <a:ext cx="2856459" cy="913290"/>
            </a:xfrm>
            <a:prstGeom prst="rect">
              <a:avLst/>
            </a:prstGeom>
          </p:spPr>
        </p:pic>
        <p:pic>
          <p:nvPicPr>
            <p:cNvPr id="11" name="Picture 10" descr="A close up of a logo&#10;&#10;Description automatically generated">
              <a:extLst>
                <a:ext uri="{FF2B5EF4-FFF2-40B4-BE49-F238E27FC236}">
                  <a16:creationId xmlns:a16="http://schemas.microsoft.com/office/drawing/2014/main" id="{B40677A4-7D0E-934D-8500-5F5370125A7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67340" y="2923133"/>
              <a:ext cx="2856459" cy="1011733"/>
            </a:xfrm>
            <a:prstGeom prst="rect">
              <a:avLst/>
            </a:prstGeom>
          </p:spPr>
        </p:pic>
      </p:grpSp>
      <p:pic>
        <p:nvPicPr>
          <p:cNvPr id="14" name="Picture 13" descr="A close up of a sign&#10;&#10;Description automatically generated">
            <a:extLst>
              <a:ext uri="{FF2B5EF4-FFF2-40B4-BE49-F238E27FC236}">
                <a16:creationId xmlns:a16="http://schemas.microsoft.com/office/drawing/2014/main" id="{3C623725-3DB4-DE49-8DAF-AC316C212141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3463" y="222505"/>
            <a:ext cx="1932956" cy="2195156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98A77C-CAAB-4849-9A68-D5F0BE46F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21280" y="5567813"/>
            <a:ext cx="411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venir Next" panose="020B0503020202020204" pitchFamily="34" charset="0"/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36260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964F1-5687-421F-B3DF-BA3C8DADC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0930" y="1709738"/>
            <a:ext cx="9966519" cy="2852737"/>
          </a:xfrm>
        </p:spPr>
        <p:txBody>
          <a:bodyPr anchor="b">
            <a:normAutofit/>
          </a:bodyPr>
          <a:lstStyle>
            <a:lvl1pPr>
              <a:defRPr sz="4800" spc="300" baseline="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DBB876-5FD9-4964-BD37-6F05DAEBE32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380930" y="4976327"/>
            <a:ext cx="9966520" cy="1113323"/>
          </a:xfrm>
        </p:spPr>
        <p:txBody>
          <a:bodyPr>
            <a:normAutofit/>
          </a:bodyPr>
          <a:lstStyle>
            <a:lvl1pPr marL="0" indent="0">
              <a:buNone/>
              <a:defRPr sz="1400" spc="3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34C5CAA0-0089-7443-BC7A-CF9BA0E8CF4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13360" y="6356350"/>
            <a:ext cx="3825240" cy="365125"/>
          </a:xfrm>
          <a:prstGeom prst="rect">
            <a:avLst/>
          </a:prstGeom>
        </p:spPr>
        <p:txBody>
          <a:bodyPr/>
          <a:lstStyle/>
          <a:p>
            <a:fld id="{5582C307-38DA-DE43-944F-17E77B0467F8}" type="datetime2">
              <a:rPr lang="en-GB" smtClean="0"/>
              <a:t>Thursday, 16 November 2023</a:t>
            </a:fld>
            <a:endParaRPr lang="en-GB" spc="300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FD5E184-67E4-7B4C-BBF8-E0C24CC2F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56737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E99D7-1EE5-4262-9359-A0E2B7331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136525"/>
            <a:ext cx="10240903" cy="1233488"/>
          </a:xfrm>
        </p:spPr>
        <p:txBody>
          <a:bodyPr/>
          <a:lstStyle>
            <a:lvl1pPr>
              <a:defRPr b="1" i="0">
                <a:latin typeface="Avenir Next" panose="020B050302020202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3DA1C5-272A-45C2-A11A-E7769A27D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14939"/>
            <a:ext cx="10240903" cy="3956179"/>
          </a:xfrm>
        </p:spPr>
        <p:txBody>
          <a:bodyPr/>
          <a:lstStyle>
            <a:lvl1pPr>
              <a:defRPr>
                <a:latin typeface="Avenir Next" panose="020B0503020202020204" pitchFamily="34" charset="0"/>
              </a:defRPr>
            </a:lvl1pPr>
            <a:lvl2pPr>
              <a:defRPr>
                <a:latin typeface="Avenir Next" panose="020B0503020202020204" pitchFamily="34" charset="0"/>
              </a:defRPr>
            </a:lvl2pPr>
            <a:lvl3pPr>
              <a:defRPr>
                <a:latin typeface="Avenir Next" panose="020B0503020202020204" pitchFamily="34" charset="0"/>
              </a:defRPr>
            </a:lvl3pPr>
            <a:lvl4pPr>
              <a:defRPr>
                <a:latin typeface="Avenir Next" panose="020B0503020202020204" pitchFamily="34" charset="0"/>
              </a:defRPr>
            </a:lvl4pPr>
            <a:lvl5pPr>
              <a:defRPr>
                <a:latin typeface="Avenir Next" panose="020B0503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94428265-278B-A34D-99F0-6997BFF0EB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13360" y="6356350"/>
            <a:ext cx="3825240" cy="365125"/>
          </a:xfrm>
          <a:prstGeom prst="rect">
            <a:avLst/>
          </a:prstGeom>
        </p:spPr>
        <p:txBody>
          <a:bodyPr/>
          <a:lstStyle/>
          <a:p>
            <a:fld id="{279A4CEA-A300-2941-8FB2-023D7E91E5A6}" type="datetime2">
              <a:rPr lang="en-GB" smtClean="0"/>
              <a:t>Thursday, 16 November 2023</a:t>
            </a:fld>
            <a:endParaRPr lang="en-GB" spc="300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F94EB5DA-5214-1242-AADC-BD412E6F6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19750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432BE-C4E5-4F12-AB53-EBEF2B76B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1959" y="1497329"/>
            <a:ext cx="3932237" cy="1301855"/>
          </a:xfrm>
        </p:spPr>
        <p:txBody>
          <a:bodyPr anchor="b"/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AE7F57-4ABF-4BA4-A892-38857A02F6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48130" y="1497330"/>
            <a:ext cx="5707257" cy="436372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32E444-E5BD-443F-AB83-84D7CE0AB7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18755" y="2799184"/>
            <a:ext cx="3932237" cy="306980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50167C46-158B-4842-80D0-E3A1F51ADC5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13360" y="6356350"/>
            <a:ext cx="3825240" cy="365125"/>
          </a:xfrm>
          <a:prstGeom prst="rect">
            <a:avLst/>
          </a:prstGeom>
        </p:spPr>
        <p:txBody>
          <a:bodyPr/>
          <a:lstStyle/>
          <a:p>
            <a:fld id="{9D8FC274-D76D-2743-BD47-8F84C84E455A}" type="datetime2">
              <a:rPr lang="en-GB" smtClean="0"/>
              <a:t>Thursday, 16 November 2023</a:t>
            </a:fld>
            <a:endParaRPr lang="en-GB" spc="300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184E027-53E9-6E46-A629-44B94E42C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63043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FFDAF1-8359-4A0F-91B3-03E77C670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4054" y="136525"/>
            <a:ext cx="10309745" cy="1233488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21E3D3-6B33-4CA0-B06B-A8BB05CAB3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44054" y="1996141"/>
            <a:ext cx="4975746" cy="4180822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29C334-815D-47FD-A9B5-E871E28641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96141"/>
            <a:ext cx="5181600" cy="4180822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3245D10A-373A-DB48-9F38-3150C5C18B1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13360" y="6356350"/>
            <a:ext cx="3825240" cy="365125"/>
          </a:xfrm>
          <a:prstGeom prst="rect">
            <a:avLst/>
          </a:prstGeom>
        </p:spPr>
        <p:txBody>
          <a:bodyPr/>
          <a:lstStyle/>
          <a:p>
            <a:fld id="{8F9F6F90-4D65-0347-A8D5-FF8069F798F2}" type="datetime2">
              <a:rPr lang="en-GB" smtClean="0"/>
              <a:t>Thursday, 16 November 2023</a:t>
            </a:fld>
            <a:endParaRPr lang="en-GB" spc="300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4697A029-91DF-4246-92BE-75CCE38F9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9024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4E82B8-F9D9-4F53-A4A6-F12EB5F12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1365" y="51593"/>
            <a:ext cx="9986898" cy="1233488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F070CA-85E9-47C7-8564-FFA1AE34B9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68490" y="1681163"/>
            <a:ext cx="462908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38D4B1-41B3-4BF5-9076-A16984A81F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68490" y="2505075"/>
            <a:ext cx="4629085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6A38DC-A016-4CFD-AC19-F24A9E0620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4816" y="1681163"/>
            <a:ext cx="501057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F930FA-8C00-42AB-B2D1-FE4E4BDB3C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4814" y="2505075"/>
            <a:ext cx="5010573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14" name="Date Placeholder 13">
            <a:extLst>
              <a:ext uri="{FF2B5EF4-FFF2-40B4-BE49-F238E27FC236}">
                <a16:creationId xmlns:a16="http://schemas.microsoft.com/office/drawing/2014/main" id="{06A78297-EBDD-964A-A56E-B41D4D9D6E9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13360" y="6356350"/>
            <a:ext cx="3825240" cy="365125"/>
          </a:xfrm>
          <a:prstGeom prst="rect">
            <a:avLst/>
          </a:prstGeom>
        </p:spPr>
        <p:txBody>
          <a:bodyPr/>
          <a:lstStyle/>
          <a:p>
            <a:fld id="{3A5158A6-421A-C54F-B10A-B932637F308B}" type="datetime2">
              <a:rPr lang="en-GB" smtClean="0"/>
              <a:pPr/>
              <a:t>Thursday, 16 November 2023</a:t>
            </a:fld>
            <a:endParaRPr lang="en-GB" dirty="0"/>
          </a:p>
        </p:txBody>
      </p:sp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9EFC1736-4B23-5C45-B367-3CF624337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88252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08FA1-831E-4AD6-B0D1-BA85E67A5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5504" y="137569"/>
            <a:ext cx="10311595" cy="1262967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321861BA-A0EF-DE44-A4FC-5351F5D35EB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13360" y="6356350"/>
            <a:ext cx="3825240" cy="365125"/>
          </a:xfrm>
          <a:prstGeom prst="rect">
            <a:avLst/>
          </a:prstGeom>
        </p:spPr>
        <p:txBody>
          <a:bodyPr/>
          <a:lstStyle/>
          <a:p>
            <a:fld id="{B36D1CF2-EFB9-DC4C-A52D-BB047F733718}" type="datetime2">
              <a:rPr lang="en-GB" smtClean="0"/>
              <a:t>Thursday, 16 November 2023</a:t>
            </a:fld>
            <a:endParaRPr lang="en-GB" spc="300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4CDF3BEC-3A21-D144-A5F2-82332A6D5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94810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69B08549-127D-FF44-B046-EA373399898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13360" y="6356350"/>
            <a:ext cx="3825240" cy="365125"/>
          </a:xfrm>
          <a:prstGeom prst="rect">
            <a:avLst/>
          </a:prstGeom>
        </p:spPr>
        <p:txBody>
          <a:bodyPr/>
          <a:lstStyle/>
          <a:p>
            <a:fld id="{1A4ABE3A-BBF1-7840-AD3D-9EB68A54E62A}" type="datetime2">
              <a:rPr lang="en-GB" smtClean="0"/>
              <a:t>Thursday, 16 November 2023</a:t>
            </a:fld>
            <a:endParaRPr lang="en-GB" spc="300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ABEB6FEC-B58C-C04D-B9F1-3CE36BAE5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9012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Title Slide">
    <p:bg>
      <p:bgPr>
        <a:solidFill>
          <a:srgbClr val="20458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A82B15A-16D0-E440-AD19-A4B3AA885BC5}"/>
              </a:ext>
            </a:extLst>
          </p:cNvPr>
          <p:cNvSpPr/>
          <p:nvPr userDrawn="1"/>
        </p:nvSpPr>
        <p:spPr>
          <a:xfrm>
            <a:off x="7946634" y="0"/>
            <a:ext cx="424536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BE736A0-9F24-45BF-B389-F6478DB45C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312" y="2674066"/>
            <a:ext cx="5871882" cy="1699791"/>
          </a:xfrm>
        </p:spPr>
        <p:txBody>
          <a:bodyPr anchor="b">
            <a:normAutofit/>
          </a:bodyPr>
          <a:lstStyle>
            <a:lvl1pPr algn="ctr">
              <a:lnSpc>
                <a:spcPct val="100000"/>
              </a:lnSpc>
              <a:defRPr sz="3600" spc="750" baseline="0"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3D85EF-076F-4C35-862A-BAFF685DD6B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39688" y="4550519"/>
            <a:ext cx="5840506" cy="1433423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1600" b="1" cap="none" spc="3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A38EE84-25CD-3849-86A6-3A474F86D81D}"/>
              </a:ext>
            </a:extLst>
          </p:cNvPr>
          <p:cNvSpPr/>
          <p:nvPr userDrawn="1"/>
        </p:nvSpPr>
        <p:spPr>
          <a:xfrm>
            <a:off x="0" y="8982"/>
            <a:ext cx="7833360" cy="1545498"/>
          </a:xfrm>
          <a:prstGeom prst="rect">
            <a:avLst/>
          </a:prstGeom>
          <a:solidFill>
            <a:srgbClr val="2045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E2F05899-11B9-7E40-995D-359BA96243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2662" y="68683"/>
            <a:ext cx="2206320" cy="2505600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DE4216-8E89-124E-8043-EA6995DDD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02541" y="6262202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0F46BFB-F16D-A3DC-C9BC-E39BAEA218B4}"/>
              </a:ext>
            </a:extLst>
          </p:cNvPr>
          <p:cNvGrpSpPr/>
          <p:nvPr userDrawn="1"/>
        </p:nvGrpSpPr>
        <p:grpSpPr>
          <a:xfrm>
            <a:off x="8494058" y="258390"/>
            <a:ext cx="2641245" cy="6441354"/>
            <a:chOff x="8494058" y="258390"/>
            <a:chExt cx="2641245" cy="6441354"/>
          </a:xfrm>
        </p:grpSpPr>
        <p:pic>
          <p:nvPicPr>
            <p:cNvPr id="7" name="Picture 6" descr="A picture containing drawing, plate&#10;&#10;Description automatically generated">
              <a:extLst>
                <a:ext uri="{FF2B5EF4-FFF2-40B4-BE49-F238E27FC236}">
                  <a16:creationId xmlns:a16="http://schemas.microsoft.com/office/drawing/2014/main" id="{DAA6D28E-4D17-5C4D-8075-3AF1DAD7AC1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04481" y="1378658"/>
              <a:ext cx="2623576" cy="538080"/>
            </a:xfrm>
            <a:prstGeom prst="rect">
              <a:avLst/>
            </a:prstGeom>
          </p:spPr>
        </p:pic>
        <p:pic>
          <p:nvPicPr>
            <p:cNvPr id="8" name="Picture 7" descr="A picture containing drawing&#10;&#10;Description automatically generated">
              <a:extLst>
                <a:ext uri="{FF2B5EF4-FFF2-40B4-BE49-F238E27FC236}">
                  <a16:creationId xmlns:a16="http://schemas.microsoft.com/office/drawing/2014/main" id="{13B2EC90-9B83-264D-A01B-30EF398B9C9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11727" y="258390"/>
              <a:ext cx="2623576" cy="661151"/>
            </a:xfrm>
            <a:prstGeom prst="rect">
              <a:avLst/>
            </a:prstGeom>
          </p:spPr>
        </p:pic>
        <p:pic>
          <p:nvPicPr>
            <p:cNvPr id="9" name="Picture 8" descr="A close up of a sign&#10;&#10;Description automatically generated">
              <a:extLst>
                <a:ext uri="{FF2B5EF4-FFF2-40B4-BE49-F238E27FC236}">
                  <a16:creationId xmlns:a16="http://schemas.microsoft.com/office/drawing/2014/main" id="{5ABDC9D9-E008-5E40-8B7B-3FC2A7FAD9C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94058" y="3451063"/>
              <a:ext cx="2633996" cy="945257"/>
            </a:xfrm>
            <a:prstGeom prst="rect">
              <a:avLst/>
            </a:prstGeom>
          </p:spPr>
        </p:pic>
        <p:pic>
          <p:nvPicPr>
            <p:cNvPr id="10" name="Picture 9" descr="A close up of a logo&#10;&#10;Description automatically generated">
              <a:extLst>
                <a:ext uri="{FF2B5EF4-FFF2-40B4-BE49-F238E27FC236}">
                  <a16:creationId xmlns:a16="http://schemas.microsoft.com/office/drawing/2014/main" id="{862B7402-5948-C047-94A6-DD14F36EAE9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04480" y="4518637"/>
              <a:ext cx="2623575" cy="832258"/>
            </a:xfrm>
            <a:prstGeom prst="rect">
              <a:avLst/>
            </a:prstGeom>
          </p:spPr>
        </p:pic>
        <p:pic>
          <p:nvPicPr>
            <p:cNvPr id="11" name="Picture 10" descr="A close up of a logo&#10;&#10;Description automatically generated">
              <a:extLst>
                <a:ext uri="{FF2B5EF4-FFF2-40B4-BE49-F238E27FC236}">
                  <a16:creationId xmlns:a16="http://schemas.microsoft.com/office/drawing/2014/main" id="{B40677A4-7D0E-934D-8500-5F5370125A7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04480" y="2266103"/>
              <a:ext cx="2623575" cy="921967"/>
            </a:xfrm>
            <a:prstGeom prst="rect">
              <a:avLst/>
            </a:prstGeom>
          </p:spPr>
        </p:pic>
        <p:pic>
          <p:nvPicPr>
            <p:cNvPr id="14" name="Picture 13" descr="A white square with black text&#10;&#10;Description automatically generated">
              <a:extLst>
                <a:ext uri="{FF2B5EF4-FFF2-40B4-BE49-F238E27FC236}">
                  <a16:creationId xmlns:a16="http://schemas.microsoft.com/office/drawing/2014/main" id="{D49C26D2-E4B3-32DC-EFAF-8B08B3BB6AE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23697" y="5371129"/>
              <a:ext cx="1328615" cy="132861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63807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EA38EE84-25CD-3849-86A6-3A474F86D81D}"/>
              </a:ext>
            </a:extLst>
          </p:cNvPr>
          <p:cNvSpPr/>
          <p:nvPr userDrawn="1"/>
        </p:nvSpPr>
        <p:spPr>
          <a:xfrm>
            <a:off x="0" y="7499"/>
            <a:ext cx="12192000" cy="146811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BE736A0-9F24-45BF-B389-F6478DB45C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587996"/>
            <a:ext cx="5871882" cy="921967"/>
          </a:xfrm>
        </p:spPr>
        <p:txBody>
          <a:bodyPr anchor="b">
            <a:normAutofit/>
          </a:bodyPr>
          <a:lstStyle>
            <a:lvl1pPr algn="ctr">
              <a:lnSpc>
                <a:spcPct val="100000"/>
              </a:lnSpc>
              <a:defRPr sz="3200" spc="750" baseline="0">
                <a:solidFill>
                  <a:srgbClr val="22448B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3D85EF-076F-4C35-862A-BAFF685DD6B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55376" y="3727984"/>
            <a:ext cx="5840506" cy="1433423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1600" b="1" cap="none" spc="3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ED41CC7-D725-2B4F-9D24-2C3B6294F29E}"/>
              </a:ext>
            </a:extLst>
          </p:cNvPr>
          <p:cNvGrpSpPr/>
          <p:nvPr userDrawn="1"/>
        </p:nvGrpSpPr>
        <p:grpSpPr>
          <a:xfrm>
            <a:off x="8494058" y="497541"/>
            <a:ext cx="2641245" cy="5486401"/>
            <a:chOff x="8855993" y="534693"/>
            <a:chExt cx="2875698" cy="6020579"/>
          </a:xfrm>
        </p:grpSpPr>
        <p:pic>
          <p:nvPicPr>
            <p:cNvPr id="7" name="Picture 6" descr="A picture containing drawing, plate&#10;&#10;Description automatically generated">
              <a:extLst>
                <a:ext uri="{FF2B5EF4-FFF2-40B4-BE49-F238E27FC236}">
                  <a16:creationId xmlns:a16="http://schemas.microsoft.com/office/drawing/2014/main" id="{DAA6D28E-4D17-5C4D-8075-3AF1DAD7AC1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67341" y="1794909"/>
              <a:ext cx="2856461" cy="590470"/>
            </a:xfrm>
            <a:prstGeom prst="rect">
              <a:avLst/>
            </a:prstGeom>
          </p:spPr>
        </p:pic>
        <p:pic>
          <p:nvPicPr>
            <p:cNvPr id="8" name="Picture 7" descr="A picture containing drawing&#10;&#10;Description automatically generated">
              <a:extLst>
                <a:ext uri="{FF2B5EF4-FFF2-40B4-BE49-F238E27FC236}">
                  <a16:creationId xmlns:a16="http://schemas.microsoft.com/office/drawing/2014/main" id="{13B2EC90-9B83-264D-A01B-30EF398B9C9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75230" y="534693"/>
              <a:ext cx="2856461" cy="725523"/>
            </a:xfrm>
            <a:prstGeom prst="rect">
              <a:avLst/>
            </a:prstGeom>
          </p:spPr>
        </p:pic>
        <p:pic>
          <p:nvPicPr>
            <p:cNvPr id="9" name="Picture 8" descr="A close up of a sign&#10;&#10;Description automatically generated">
              <a:extLst>
                <a:ext uri="{FF2B5EF4-FFF2-40B4-BE49-F238E27FC236}">
                  <a16:creationId xmlns:a16="http://schemas.microsoft.com/office/drawing/2014/main" id="{5ABDC9D9-E008-5E40-8B7B-3FC2A7FAD9C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55993" y="4269778"/>
              <a:ext cx="2867806" cy="1037291"/>
            </a:xfrm>
            <a:prstGeom prst="rect">
              <a:avLst/>
            </a:prstGeom>
          </p:spPr>
        </p:pic>
        <p:pic>
          <p:nvPicPr>
            <p:cNvPr id="10" name="Picture 9" descr="A close up of a logo&#10;&#10;Description automatically generated">
              <a:extLst>
                <a:ext uri="{FF2B5EF4-FFF2-40B4-BE49-F238E27FC236}">
                  <a16:creationId xmlns:a16="http://schemas.microsoft.com/office/drawing/2014/main" id="{862B7402-5948-C047-94A6-DD14F36EAE9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67340" y="5641982"/>
              <a:ext cx="2856459" cy="913290"/>
            </a:xfrm>
            <a:prstGeom prst="rect">
              <a:avLst/>
            </a:prstGeom>
          </p:spPr>
        </p:pic>
        <p:pic>
          <p:nvPicPr>
            <p:cNvPr id="11" name="Picture 10" descr="A close up of a logo&#10;&#10;Description automatically generated">
              <a:extLst>
                <a:ext uri="{FF2B5EF4-FFF2-40B4-BE49-F238E27FC236}">
                  <a16:creationId xmlns:a16="http://schemas.microsoft.com/office/drawing/2014/main" id="{B40677A4-7D0E-934D-8500-5F5370125A7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67340" y="2923133"/>
              <a:ext cx="2856459" cy="1011733"/>
            </a:xfrm>
            <a:prstGeom prst="rect">
              <a:avLst/>
            </a:prstGeom>
          </p:spPr>
        </p:pic>
      </p:grpSp>
      <p:pic>
        <p:nvPicPr>
          <p:cNvPr id="14" name="Picture 13" descr="A close up of a sign&#10;&#10;Description automatically generated">
            <a:extLst>
              <a:ext uri="{FF2B5EF4-FFF2-40B4-BE49-F238E27FC236}">
                <a16:creationId xmlns:a16="http://schemas.microsoft.com/office/drawing/2014/main" id="{3C623725-3DB4-DE49-8DAF-AC316C212141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3463" y="222505"/>
            <a:ext cx="1932956" cy="2195156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98A77C-CAAB-4849-9A68-D5F0BE46F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21280" y="5567813"/>
            <a:ext cx="411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3053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964F1-5687-421F-B3DF-BA3C8DADC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0930" y="1709738"/>
            <a:ext cx="9966519" cy="2852737"/>
          </a:xfrm>
        </p:spPr>
        <p:txBody>
          <a:bodyPr anchor="b">
            <a:normAutofit/>
          </a:bodyPr>
          <a:lstStyle>
            <a:lvl1pPr>
              <a:defRPr sz="4800" spc="300" baseline="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DBB876-5FD9-4964-BD37-6F05DAEBE32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380930" y="4976327"/>
            <a:ext cx="9966520" cy="1113323"/>
          </a:xfrm>
        </p:spPr>
        <p:txBody>
          <a:bodyPr>
            <a:normAutofit/>
          </a:bodyPr>
          <a:lstStyle>
            <a:lvl1pPr marL="0" indent="0">
              <a:buNone/>
              <a:defRPr sz="1400" spc="3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34C5CAA0-0089-7443-BC7A-CF9BA0E8CF4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13360" y="6356350"/>
            <a:ext cx="382524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FD5E184-67E4-7B4C-BBF8-E0C24CC2F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8603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E99D7-1EE5-4262-9359-A0E2B7331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136525"/>
            <a:ext cx="10240903" cy="123348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3DA1C5-272A-45C2-A11A-E7769A27D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14939"/>
            <a:ext cx="10240903" cy="395617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94428265-278B-A34D-99F0-6997BFF0EB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13360" y="6356350"/>
            <a:ext cx="382524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F94EB5DA-5214-1242-AADC-BD412E6F6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82836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432BE-C4E5-4F12-AB53-EBEF2B76B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1959" y="1497329"/>
            <a:ext cx="3932237" cy="1301855"/>
          </a:xfrm>
        </p:spPr>
        <p:txBody>
          <a:bodyPr anchor="b"/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AE7F57-4ABF-4BA4-A892-38857A02F6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48130" y="1497330"/>
            <a:ext cx="5707257" cy="436372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32E444-E5BD-443F-AB83-84D7CE0AB7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18755" y="2799184"/>
            <a:ext cx="3932237" cy="306980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50167C46-158B-4842-80D0-E3A1F51ADC5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13360" y="6356350"/>
            <a:ext cx="382524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184E027-53E9-6E46-A629-44B94E42C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6033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FFDAF1-8359-4A0F-91B3-03E77C670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4054" y="136525"/>
            <a:ext cx="10309745" cy="1233488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21E3D3-6B33-4CA0-B06B-A8BB05CAB3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44054" y="1996141"/>
            <a:ext cx="4975746" cy="418082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29C334-815D-47FD-A9B5-E871E28641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96141"/>
            <a:ext cx="5181600" cy="418082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4697A029-91DF-4246-92BE-75CCE38F9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0321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4E82B8-F9D9-4F53-A4A6-F12EB5F12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1365" y="51593"/>
            <a:ext cx="9986898" cy="1233488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F070CA-85E9-47C7-8564-FFA1AE34B9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68490" y="1681163"/>
            <a:ext cx="462908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38D4B1-41B3-4BF5-9076-A16984A81F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68490" y="2505075"/>
            <a:ext cx="4629085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6A38DC-A016-4CFD-AC19-F24A9E0620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4816" y="1681163"/>
            <a:ext cx="501057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F930FA-8C00-42AB-B2D1-FE4E4BDB3C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4814" y="2505075"/>
            <a:ext cx="5010573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4" name="Date Placeholder 13">
            <a:extLst>
              <a:ext uri="{FF2B5EF4-FFF2-40B4-BE49-F238E27FC236}">
                <a16:creationId xmlns:a16="http://schemas.microsoft.com/office/drawing/2014/main" id="{06A78297-EBDD-964A-A56E-B41D4D9D6E9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13360" y="6356350"/>
            <a:ext cx="382524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9EFC1736-4B23-5C45-B367-3CF624337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27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08FA1-831E-4AD6-B0D1-BA85E67A5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5504" y="137569"/>
            <a:ext cx="10311595" cy="1262967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321861BA-A0EF-DE44-A4FC-5351F5D35EB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13360" y="6356350"/>
            <a:ext cx="382524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4CDF3BEC-3A21-D144-A5F2-82332A6D5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6819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15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424C3DF-6AD5-AB4A-8104-4A6D9BB82760}"/>
              </a:ext>
            </a:extLst>
          </p:cNvPr>
          <p:cNvSpPr/>
          <p:nvPr userDrawn="1"/>
        </p:nvSpPr>
        <p:spPr>
          <a:xfrm>
            <a:off x="0" y="0"/>
            <a:ext cx="12192000" cy="1474470"/>
          </a:xfrm>
          <a:prstGeom prst="rect">
            <a:avLst/>
          </a:prstGeom>
          <a:solidFill>
            <a:srgbClr val="2045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20458C"/>
              </a:solidFill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478F2F-4F04-4604-9005-BF0CB1142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57094"/>
            <a:ext cx="9810376" cy="760281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4A17D2-52AF-4B40-80A8-3E0DB855F2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810376" cy="38578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7F7ADF-B3A7-894A-B2CD-1013BA544968}"/>
              </a:ext>
            </a:extLst>
          </p:cNvPr>
          <p:cNvSpPr>
            <a:spLocks noGrp="1"/>
          </p:cNvSpPr>
          <p:nvPr userDrawn="1"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95A9"/>
                </a:solidFill>
              </a:defRPr>
            </a:lvl1pPr>
          </a:lstStyle>
          <a:p>
            <a:endParaRPr lang="en-US"/>
          </a:p>
        </p:txBody>
      </p:sp>
      <p:pic>
        <p:nvPicPr>
          <p:cNvPr id="8" name="Picture 7" descr="A drawing of a cartoon character&#10;&#10;Description automatically generated">
            <a:extLst>
              <a:ext uri="{FF2B5EF4-FFF2-40B4-BE49-F238E27FC236}">
                <a16:creationId xmlns:a16="http://schemas.microsoft.com/office/drawing/2014/main" id="{5390989B-3F4A-674C-99F8-1EEAFB97BDC6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9483" y="0"/>
            <a:ext cx="1298353" cy="147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35990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b="1" i="0" kern="1200" cap="none" spc="3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424C3DF-6AD5-AB4A-8104-4A6D9BB82760}"/>
              </a:ext>
            </a:extLst>
          </p:cNvPr>
          <p:cNvSpPr/>
          <p:nvPr userDrawn="1"/>
        </p:nvSpPr>
        <p:spPr>
          <a:xfrm>
            <a:off x="0" y="0"/>
            <a:ext cx="12192000" cy="1474470"/>
          </a:xfrm>
          <a:prstGeom prst="rect">
            <a:avLst/>
          </a:prstGeom>
          <a:solidFill>
            <a:srgbClr val="2045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20458C"/>
              </a:solidFill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478F2F-4F04-4604-9005-BF0CB1142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57094"/>
            <a:ext cx="9810376" cy="760281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4A17D2-52AF-4B40-80A8-3E0DB855F2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810376" cy="38578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7F7ADF-B3A7-894A-B2CD-1013BA544968}"/>
              </a:ext>
            </a:extLst>
          </p:cNvPr>
          <p:cNvSpPr>
            <a:spLocks noGrp="1"/>
          </p:cNvSpPr>
          <p:nvPr userDrawn="1"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95A9"/>
                </a:solidFill>
              </a:defRPr>
            </a:lvl1pPr>
          </a:lstStyle>
          <a:p>
            <a:endParaRPr lang="en-GB" dirty="0">
              <a:solidFill>
                <a:srgbClr val="0095A9"/>
              </a:solidFill>
            </a:endParaRPr>
          </a:p>
        </p:txBody>
      </p:sp>
      <p:pic>
        <p:nvPicPr>
          <p:cNvPr id="8" name="Picture 7" descr="A drawing of a cartoon character&#10;&#10;Description automatically generated">
            <a:extLst>
              <a:ext uri="{FF2B5EF4-FFF2-40B4-BE49-F238E27FC236}">
                <a16:creationId xmlns:a16="http://schemas.microsoft.com/office/drawing/2014/main" id="{5390989B-3F4A-674C-99F8-1EEAFB97BDC6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9483" y="0"/>
            <a:ext cx="1298353" cy="147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81231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</p:sldLayoutIdLst>
  <p:hf hdr="0" ft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b="1" i="0" kern="1200" cap="none" spc="300" baseline="0">
          <a:solidFill>
            <a:schemeClr val="tx1"/>
          </a:solidFill>
          <a:latin typeface="Avenir Next" panose="020B0503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Avenir Next" panose="020B0503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Avenir Next" panose="020B0503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Avenir Next" panose="020B0503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bg1"/>
          </a:solidFill>
          <a:latin typeface="Avenir Next" panose="020B0503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bg1"/>
          </a:solidFill>
          <a:latin typeface="Avenir Next" panose="020B0503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21437/Interspeech.2018-65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Relationship Id="rId4" Type="http://schemas.openxmlformats.org/officeDocument/2006/relationships/hyperlink" Target="http://www.icphs.info/pdfs/Papers/ICPHS0308.pdf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112EC3F2-5879-A57A-C186-CAF943FC64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3347" y="2911390"/>
            <a:ext cx="6903720" cy="1035219"/>
          </a:xfrm>
        </p:spPr>
        <p:txBody>
          <a:bodyPr>
            <a:normAutofit/>
          </a:bodyPr>
          <a:lstStyle/>
          <a:p>
            <a:r>
              <a:rPr lang="en-GB" sz="3200" spc="0" dirty="0"/>
              <a:t>The effects of voice stereotypes on voice parades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9273A974-56AF-CEC8-5DBE-23D6650474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3448" y="4280586"/>
            <a:ext cx="7249464" cy="1433423"/>
          </a:xfrm>
        </p:spPr>
        <p:txBody>
          <a:bodyPr>
            <a:noAutofit/>
          </a:bodyPr>
          <a:lstStyle/>
          <a:p>
            <a:r>
              <a:rPr lang="en-US" sz="2000" b="0" spc="0" dirty="0">
                <a:latin typeface="+mj-lt"/>
              </a:rPr>
              <a:t>David Wright</a:t>
            </a:r>
            <a:r>
              <a:rPr lang="en-US" sz="2000" b="0" spc="0" baseline="30000" dirty="0">
                <a:latin typeface="+mj-lt"/>
              </a:rPr>
              <a:t>1</a:t>
            </a:r>
            <a:r>
              <a:rPr lang="en-US" sz="2000" b="0" spc="0" dirty="0">
                <a:latin typeface="+mj-lt"/>
              </a:rPr>
              <a:t>, Alice Paver</a:t>
            </a:r>
            <a:r>
              <a:rPr lang="en-US" sz="2000" b="0" spc="0" baseline="30000" dirty="0">
                <a:latin typeface="+mj-lt"/>
              </a:rPr>
              <a:t>2</a:t>
            </a:r>
            <a:r>
              <a:rPr lang="en-US" sz="2000" b="0" spc="0" dirty="0">
                <a:latin typeface="+mj-lt"/>
              </a:rPr>
              <a:t>, Natalie Braber</a:t>
            </a:r>
            <a:r>
              <a:rPr lang="en-US" sz="2000" b="0" spc="0" baseline="30000" dirty="0">
                <a:latin typeface="+mj-lt"/>
              </a:rPr>
              <a:t>1</a:t>
            </a:r>
          </a:p>
          <a:p>
            <a:endParaRPr lang="en-US" sz="2000" b="0" baseline="30000" dirty="0">
              <a:latin typeface="+mj-lt"/>
            </a:endParaRPr>
          </a:p>
          <a:p>
            <a:pPr>
              <a:lnSpc>
                <a:spcPct val="100000"/>
              </a:lnSpc>
            </a:pPr>
            <a:r>
              <a:rPr lang="en-US" sz="2000" b="0" spc="0" baseline="30000" dirty="0">
                <a:latin typeface="+mj-lt"/>
              </a:rPr>
              <a:t>1 Nottingham Trent University</a:t>
            </a:r>
          </a:p>
          <a:p>
            <a:pPr>
              <a:lnSpc>
                <a:spcPct val="100000"/>
              </a:lnSpc>
            </a:pPr>
            <a:r>
              <a:rPr lang="en-US" sz="2000" b="0" spc="0" baseline="30000" dirty="0">
                <a:latin typeface="+mj-lt"/>
              </a:rPr>
              <a:t>2 University of Cambridge</a:t>
            </a:r>
          </a:p>
        </p:txBody>
      </p:sp>
    </p:spTree>
    <p:extLst>
      <p:ext uri="{BB962C8B-B14F-4D97-AF65-F5344CB8AC3E}">
        <p14:creationId xmlns:p14="http://schemas.microsoft.com/office/powerpoint/2010/main" val="429403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4A3E0-B81B-7AE3-C14B-DF447E36B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Stereotypes and voice parades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84316F-6562-8AA1-52BE-0363DB60C8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14939"/>
            <a:ext cx="10240903" cy="4272609"/>
          </a:xfrm>
        </p:spPr>
        <p:txBody>
          <a:bodyPr>
            <a:normAutofit fontScale="92500" lnSpcReduction="10000"/>
          </a:bodyPr>
          <a:lstStyle/>
          <a:p>
            <a:pPr marL="0" indent="174625">
              <a:buNone/>
            </a:pPr>
            <a:r>
              <a:rPr lang="en-GB" sz="2000" b="1" dirty="0">
                <a:latin typeface="+mj-lt"/>
              </a:rPr>
              <a:t>Experiment 3: </a:t>
            </a:r>
            <a:r>
              <a:rPr lang="en-GB" sz="2000" b="1" i="1" dirty="0">
                <a:latin typeface="+mj-lt"/>
              </a:rPr>
              <a:t>effects of these listener attitudes on voice parades</a:t>
            </a:r>
          </a:p>
          <a:p>
            <a:pPr marL="0" indent="174625">
              <a:buNone/>
            </a:pPr>
            <a:endParaRPr lang="en-GB" b="1" i="1" dirty="0">
              <a:latin typeface="+mj-lt"/>
            </a:endParaRPr>
          </a:p>
          <a:p>
            <a:pPr marL="174625" indent="0">
              <a:buNone/>
            </a:pPr>
            <a:r>
              <a:rPr lang="en-GB" b="1" dirty="0">
                <a:latin typeface="+mj-lt"/>
              </a:rPr>
              <a:t>Research aim: </a:t>
            </a:r>
            <a:r>
              <a:rPr lang="en-GB" dirty="0">
                <a:latin typeface="+mj-lt"/>
              </a:rPr>
              <a:t>to explore whether listener judgements, stereotypes and attitudes towards voices help account for their frequent incorrect selection in voice parades.</a:t>
            </a:r>
          </a:p>
          <a:p>
            <a:pPr marL="174625" indent="0">
              <a:buNone/>
            </a:pPr>
            <a:endParaRPr lang="en-GB" sz="1000" dirty="0">
              <a:latin typeface="+mj-lt"/>
            </a:endParaRPr>
          </a:p>
          <a:p>
            <a:pPr marL="174625" indent="0">
              <a:buNone/>
            </a:pPr>
            <a:r>
              <a:rPr lang="en-GB" b="1" dirty="0">
                <a:latin typeface="+mj-lt"/>
              </a:rPr>
              <a:t>Hypothesis 1: </a:t>
            </a:r>
            <a:r>
              <a:rPr lang="en-GB" dirty="0">
                <a:latin typeface="+mj-lt"/>
              </a:rPr>
              <a:t>voices that were most frequently selected from voice parades are rated by listeners more negatively in terms of social traits than those voices that were less frequently selected.</a:t>
            </a:r>
          </a:p>
          <a:p>
            <a:pPr marL="174625" indent="0">
              <a:buNone/>
            </a:pPr>
            <a:r>
              <a:rPr lang="en-GB" b="1" dirty="0">
                <a:latin typeface="+mj-lt"/>
              </a:rPr>
              <a:t>Hypothesis 2: </a:t>
            </a:r>
            <a:r>
              <a:rPr lang="en-GB" dirty="0">
                <a:latin typeface="+mj-lt"/>
              </a:rPr>
              <a:t>voices that were most frequently selected from voice parades are rated by listeners more negatively in terms of behavioural traits (including criminality) than those voices that were less frequently selected.</a:t>
            </a:r>
          </a:p>
          <a:p>
            <a:pPr marL="174625" indent="0">
              <a:buNone/>
            </a:pPr>
            <a:endParaRPr lang="en-GB" dirty="0">
              <a:latin typeface="+mj-lt"/>
            </a:endParaRPr>
          </a:p>
          <a:p>
            <a:pPr marL="174625" indent="0">
              <a:buNone/>
            </a:pPr>
            <a:endParaRPr lang="en-GB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68599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4A3E0-B81B-7AE3-C14B-DF447E36B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D929EF-3655-36F2-1BED-9F81C0068F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157" y="1925983"/>
            <a:ext cx="6185043" cy="4348335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1800" dirty="0">
                <a:latin typeface="+mj-lt"/>
              </a:rPr>
              <a:t>Stimuli, from Strand 1 Experiments: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GB" sz="1800" dirty="0">
              <a:latin typeface="+mj-lt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1800" dirty="0">
                <a:latin typeface="+mj-lt"/>
              </a:rPr>
              <a:t>3 different parades: 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GB" sz="1800" dirty="0">
                <a:latin typeface="+mj-lt"/>
              </a:rPr>
              <a:t>1 x </a:t>
            </a:r>
            <a:r>
              <a:rPr lang="en-GB" sz="1800" dirty="0" err="1">
                <a:latin typeface="+mj-lt"/>
              </a:rPr>
              <a:t>DyVis</a:t>
            </a:r>
            <a:r>
              <a:rPr lang="en-GB" sz="1800" dirty="0">
                <a:latin typeface="+mj-lt"/>
              </a:rPr>
              <a:t> (SSBE, Nolan et al., 2009); 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GB" sz="1800" dirty="0">
                <a:latin typeface="+mj-lt"/>
              </a:rPr>
              <a:t>1 x WYRED (West Yorkshire, (Gold et al., 2018); 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GB" sz="1800" dirty="0">
                <a:latin typeface="+mj-lt"/>
              </a:rPr>
              <a:t>1 x </a:t>
            </a:r>
            <a:r>
              <a:rPr lang="en-GB" sz="1800" dirty="0" err="1">
                <a:latin typeface="+mj-lt"/>
              </a:rPr>
              <a:t>YorVis</a:t>
            </a:r>
            <a:r>
              <a:rPr lang="en-GB" sz="1800" dirty="0">
                <a:latin typeface="+mj-lt"/>
              </a:rPr>
              <a:t> (York, McDougall et al. 2015)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en-GB" sz="1800" dirty="0">
              <a:latin typeface="+mj-lt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1800" dirty="0">
                <a:latin typeface="+mj-lt"/>
              </a:rPr>
              <a:t>4 voices from each parade: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GB" sz="1800" dirty="0">
                <a:latin typeface="+mj-lt"/>
              </a:rPr>
              <a:t>Target voice (i.e. the ‘suspect’ voice)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GB" sz="1800" dirty="0">
                <a:latin typeface="+mj-lt"/>
              </a:rPr>
              <a:t>1 x Most frequently selected voice by listeners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GB" sz="1800" dirty="0">
                <a:latin typeface="+mj-lt"/>
              </a:rPr>
              <a:t>1 x Medium selected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GB" sz="1800" dirty="0">
                <a:latin typeface="+mj-lt"/>
              </a:rPr>
              <a:t>1 x Least selected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GB" dirty="0">
              <a:latin typeface="+mj-lt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06B34DF-4B5C-EDE4-43E5-57F459E5A0E4}"/>
              </a:ext>
            </a:extLst>
          </p:cNvPr>
          <p:cNvCxnSpPr>
            <a:cxnSpLocks/>
          </p:cNvCxnSpPr>
          <p:nvPr/>
        </p:nvCxnSpPr>
        <p:spPr>
          <a:xfrm>
            <a:off x="6172200" y="1925983"/>
            <a:ext cx="0" cy="477961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648B940-8584-95F0-0349-1D78699B2DE4}"/>
              </a:ext>
            </a:extLst>
          </p:cNvPr>
          <p:cNvSpPr txBox="1">
            <a:spLocks/>
          </p:cNvSpPr>
          <p:nvPr/>
        </p:nvSpPr>
        <p:spPr>
          <a:xfrm>
            <a:off x="6403150" y="1756813"/>
            <a:ext cx="4946647" cy="1826867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GB" sz="1800" dirty="0">
                <a:latin typeface="+mj-lt"/>
              </a:rPr>
              <a:t>180 participants recruited through prolific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GB" sz="1800" dirty="0">
                <a:latin typeface="+mj-lt"/>
              </a:rPr>
              <a:t>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GB" sz="1800" dirty="0">
                <a:latin typeface="+mj-lt"/>
              </a:rPr>
              <a:t>60 x </a:t>
            </a:r>
            <a:r>
              <a:rPr lang="en-GB" sz="1800" dirty="0" err="1">
                <a:latin typeface="+mj-lt"/>
              </a:rPr>
              <a:t>DyVis</a:t>
            </a:r>
            <a:r>
              <a:rPr lang="en-GB" sz="1800" dirty="0">
                <a:latin typeface="+mj-lt"/>
              </a:rPr>
              <a:t> parade (4 voices)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GB" sz="1800" dirty="0">
                <a:latin typeface="+mj-lt"/>
              </a:rPr>
              <a:t>60 x WYRED parade (4 voices)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GB" sz="1800" dirty="0">
                <a:latin typeface="+mj-lt"/>
              </a:rPr>
              <a:t>60 x </a:t>
            </a:r>
            <a:r>
              <a:rPr lang="en-GB" sz="1800" dirty="0" err="1">
                <a:latin typeface="+mj-lt"/>
              </a:rPr>
              <a:t>YorVis</a:t>
            </a:r>
            <a:r>
              <a:rPr lang="en-GB" sz="1800" dirty="0">
                <a:latin typeface="+mj-lt"/>
              </a:rPr>
              <a:t> parade (4 voices)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916E123-F49D-D0AA-9CB8-397447B908AD}"/>
              </a:ext>
            </a:extLst>
          </p:cNvPr>
          <p:cNvCxnSpPr>
            <a:cxnSpLocks/>
          </p:cNvCxnSpPr>
          <p:nvPr/>
        </p:nvCxnSpPr>
        <p:spPr>
          <a:xfrm>
            <a:off x="7048500" y="642671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4503ED4-BDF2-44C4-8663-7FD202266451}"/>
              </a:ext>
            </a:extLst>
          </p:cNvPr>
          <p:cNvCxnSpPr>
            <a:cxnSpLocks/>
          </p:cNvCxnSpPr>
          <p:nvPr/>
        </p:nvCxnSpPr>
        <p:spPr>
          <a:xfrm flipH="1">
            <a:off x="6403150" y="3429000"/>
            <a:ext cx="47625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33DEF6F3-A413-FED3-DC84-E91FA4FB0C4D}"/>
              </a:ext>
            </a:extLst>
          </p:cNvPr>
          <p:cNvSpPr txBox="1">
            <a:spLocks/>
          </p:cNvSpPr>
          <p:nvPr/>
        </p:nvSpPr>
        <p:spPr>
          <a:xfrm>
            <a:off x="6492050" y="3583680"/>
            <a:ext cx="5566598" cy="3274320"/>
          </a:xfrm>
          <a:prstGeom prst="rect">
            <a:avLst/>
          </a:prstGeom>
        </p:spPr>
        <p:txBody>
          <a:bodyPr vert="horz" lIns="0" tIns="0" rIns="0" bIns="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GB" sz="1800" dirty="0">
                <a:latin typeface="+mj-lt"/>
              </a:rPr>
              <a:t>7-point </a:t>
            </a:r>
            <a:r>
              <a:rPr lang="en-GB" sz="1800" dirty="0" err="1">
                <a:latin typeface="+mj-lt"/>
              </a:rPr>
              <a:t>likert</a:t>
            </a:r>
            <a:r>
              <a:rPr lang="en-GB" sz="1800" dirty="0">
                <a:latin typeface="+mj-lt"/>
              </a:rPr>
              <a:t> scale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GB" sz="1800" dirty="0">
              <a:latin typeface="+mj-lt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GB" sz="1800" dirty="0">
                <a:latin typeface="+mj-lt"/>
              </a:rPr>
              <a:t>10 x social traits: </a:t>
            </a:r>
            <a:r>
              <a:rPr lang="en-GB" sz="1800" i="1" dirty="0">
                <a:latin typeface="+mj-lt"/>
              </a:rPr>
              <a:t>aggressive, confident, educated, friendly, honest, intelligent, kind, rich, trustworthy, working class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GB" sz="1800" i="1" dirty="0">
              <a:latin typeface="+mj-lt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GB" sz="1800" dirty="0">
                <a:latin typeface="+mj-lt"/>
              </a:rPr>
              <a:t>5 x behaviours: </a:t>
            </a:r>
            <a:r>
              <a:rPr lang="en-GB" sz="1800" i="1" dirty="0">
                <a:latin typeface="+mj-lt"/>
              </a:rPr>
              <a:t>cheat on partner, return a wallet, stand up for someone, lie on CV, report a relative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GB" sz="1800" dirty="0">
              <a:latin typeface="+mj-lt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GB" sz="1800" dirty="0">
                <a:latin typeface="+mj-lt"/>
              </a:rPr>
              <a:t>5 x criminal offences: </a:t>
            </a:r>
            <a:r>
              <a:rPr lang="en-GB" sz="1800" i="1" dirty="0">
                <a:latin typeface="+mj-lt"/>
              </a:rPr>
              <a:t>shoplift, dangerous driving, physical assault, sexual assault, vandalism </a:t>
            </a:r>
            <a:endParaRPr lang="en-GB"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81981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25B739-EC92-641A-0CE4-3D4EB3BB2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Social traits: </a:t>
            </a:r>
            <a:r>
              <a:rPr lang="en-GB" b="0" dirty="0"/>
              <a:t>question groupings</a:t>
            </a:r>
          </a:p>
        </p:txBody>
      </p:sp>
      <p:pic>
        <p:nvPicPr>
          <p:cNvPr id="4" name="Picture 3" descr="A graph with lines and points&#10;&#10;Description automatically generated">
            <a:extLst>
              <a:ext uri="{FF2B5EF4-FFF2-40B4-BE49-F238E27FC236}">
                <a16:creationId xmlns:a16="http://schemas.microsoft.com/office/drawing/2014/main" id="{E95DD1AD-D3C6-4C3D-D4D2-2D8A2EAACA3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315" y="1717513"/>
            <a:ext cx="8043769" cy="5003962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9ACE7F02-3687-0067-752D-9BF6B8E05FD3}"/>
              </a:ext>
            </a:extLst>
          </p:cNvPr>
          <p:cNvSpPr/>
          <p:nvPr/>
        </p:nvSpPr>
        <p:spPr>
          <a:xfrm>
            <a:off x="1041400" y="1717513"/>
            <a:ext cx="1930400" cy="1711487"/>
          </a:xfrm>
          <a:prstGeom prst="ellipse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E121CF7-28A8-B6E3-E728-CE5E1AD4CD4A}"/>
              </a:ext>
            </a:extLst>
          </p:cNvPr>
          <p:cNvSpPr/>
          <p:nvPr/>
        </p:nvSpPr>
        <p:spPr>
          <a:xfrm>
            <a:off x="584200" y="4765513"/>
            <a:ext cx="1930400" cy="1813088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8BFF02AD-42FF-EF18-1572-D9421BA9AA9C}"/>
              </a:ext>
            </a:extLst>
          </p:cNvPr>
          <p:cNvSpPr/>
          <p:nvPr/>
        </p:nvSpPr>
        <p:spPr>
          <a:xfrm>
            <a:off x="7188200" y="1717513"/>
            <a:ext cx="1380284" cy="898687"/>
          </a:xfrm>
          <a:prstGeom prst="ellipse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FFD5919-644E-8243-AAA7-1C60C87804B2}"/>
              </a:ext>
            </a:extLst>
          </p:cNvPr>
          <p:cNvSpPr/>
          <p:nvPr/>
        </p:nvSpPr>
        <p:spPr>
          <a:xfrm>
            <a:off x="7260384" y="4765513"/>
            <a:ext cx="1380284" cy="898687"/>
          </a:xfrm>
          <a:prstGeom prst="ellipse">
            <a:avLst/>
          </a:prstGeom>
          <a:noFill/>
          <a:ln w="28575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E18B8F4-D544-CC81-6EE6-C4131D094274}"/>
              </a:ext>
            </a:extLst>
          </p:cNvPr>
          <p:cNvSpPr txBox="1"/>
          <p:nvPr/>
        </p:nvSpPr>
        <p:spPr>
          <a:xfrm>
            <a:off x="9055102" y="2532736"/>
            <a:ext cx="3136898" cy="31393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B050"/>
                </a:solidFill>
                <a:latin typeface="+mj-lt"/>
              </a:rPr>
              <a:t>A – Solidarity/social attractiveness</a:t>
            </a:r>
          </a:p>
          <a:p>
            <a:endParaRPr lang="en-GB" dirty="0">
              <a:solidFill>
                <a:schemeClr val="bg1"/>
              </a:solidFill>
              <a:latin typeface="+mj-lt"/>
            </a:endParaRPr>
          </a:p>
          <a:p>
            <a:r>
              <a:rPr lang="en-GB" dirty="0">
                <a:solidFill>
                  <a:srgbClr val="C00000"/>
                </a:solidFill>
                <a:latin typeface="+mj-lt"/>
              </a:rPr>
              <a:t>B – Status/prestige</a:t>
            </a:r>
          </a:p>
          <a:p>
            <a:endParaRPr lang="en-GB" dirty="0">
              <a:solidFill>
                <a:schemeClr val="bg1"/>
              </a:solidFill>
              <a:latin typeface="+mj-lt"/>
            </a:endParaRPr>
          </a:p>
          <a:p>
            <a:r>
              <a:rPr lang="en-GB" dirty="0">
                <a:solidFill>
                  <a:srgbClr val="FFC000"/>
                </a:solidFill>
                <a:latin typeface="+mj-lt"/>
              </a:rPr>
              <a:t>C – Confident</a:t>
            </a:r>
          </a:p>
          <a:p>
            <a:endParaRPr lang="en-GB" dirty="0">
              <a:solidFill>
                <a:schemeClr val="bg1"/>
              </a:solidFill>
              <a:latin typeface="+mj-lt"/>
            </a:endParaRPr>
          </a:p>
          <a:p>
            <a:r>
              <a:rPr lang="en-GB" dirty="0">
                <a:solidFill>
                  <a:srgbClr val="7030A0"/>
                </a:solidFill>
                <a:latin typeface="+mj-lt"/>
              </a:rPr>
              <a:t>D – Working class</a:t>
            </a:r>
          </a:p>
          <a:p>
            <a:endParaRPr lang="en-GB" dirty="0">
              <a:solidFill>
                <a:schemeClr val="bg1"/>
              </a:solidFill>
              <a:latin typeface="+mj-lt"/>
            </a:endParaRPr>
          </a:p>
          <a:p>
            <a:r>
              <a:rPr lang="en-GB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E - Aggressive</a:t>
            </a:r>
          </a:p>
          <a:p>
            <a:endParaRPr lang="en-GB" dirty="0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3014AC3-8AF0-2D4E-E265-1331FCFC25EE}"/>
              </a:ext>
            </a:extLst>
          </p:cNvPr>
          <p:cNvCxnSpPr>
            <a:cxnSpLocks/>
          </p:cNvCxnSpPr>
          <p:nvPr/>
        </p:nvCxnSpPr>
        <p:spPr>
          <a:xfrm>
            <a:off x="8928100" y="1674192"/>
            <a:ext cx="0" cy="477961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F25F303B-4517-0680-A401-1C1588248A73}"/>
              </a:ext>
            </a:extLst>
          </p:cNvPr>
          <p:cNvSpPr/>
          <p:nvPr/>
        </p:nvSpPr>
        <p:spPr>
          <a:xfrm>
            <a:off x="2334466" y="4064000"/>
            <a:ext cx="1079500" cy="914401"/>
          </a:xfrm>
          <a:prstGeom prst="ellipse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329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0" grpId="0" animBg="1"/>
      <p:bldP spid="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25B739-EC92-641A-0CE4-3D4EB3BB2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Social traits: </a:t>
            </a:r>
            <a:r>
              <a:rPr lang="en-GB" b="0" dirty="0"/>
              <a:t>results</a:t>
            </a:r>
          </a:p>
        </p:txBody>
      </p:sp>
      <p:pic>
        <p:nvPicPr>
          <p:cNvPr id="3" name="Picture 2" descr="A screenshot of a graph&#10;&#10;Description automatically generated">
            <a:extLst>
              <a:ext uri="{FF2B5EF4-FFF2-40B4-BE49-F238E27FC236}">
                <a16:creationId xmlns:a16="http://schemas.microsoft.com/office/drawing/2014/main" id="{25773333-0D61-B92A-8AC8-96CF5E44A1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397" y="1562100"/>
            <a:ext cx="7054850" cy="501823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9E6EE2C-ED77-3751-582B-9554048888F3}"/>
              </a:ext>
            </a:extLst>
          </p:cNvPr>
          <p:cNvSpPr txBox="1"/>
          <p:nvPr/>
        </p:nvSpPr>
        <p:spPr>
          <a:xfrm>
            <a:off x="581025" y="1600200"/>
            <a:ext cx="1900237" cy="215444"/>
          </a:xfrm>
          <a:prstGeom prst="rect">
            <a:avLst/>
          </a:prstGeom>
          <a:solidFill>
            <a:srgbClr val="D9D9D9"/>
          </a:solidFill>
        </p:spPr>
        <p:txBody>
          <a:bodyPr wrap="square">
            <a:spAutoFit/>
          </a:bodyPr>
          <a:lstStyle/>
          <a:p>
            <a:pPr algn="ctr"/>
            <a:r>
              <a:rPr lang="en-GB" sz="800" dirty="0">
                <a:solidFill>
                  <a:schemeClr val="bg1"/>
                </a:solidFill>
                <a:latin typeface="+mj-lt"/>
              </a:rPr>
              <a:t>Solidarity/social attractiveness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FA3B94F-EA76-CF59-880D-44EE1BFE8345}"/>
              </a:ext>
            </a:extLst>
          </p:cNvPr>
          <p:cNvSpPr txBox="1"/>
          <p:nvPr/>
        </p:nvSpPr>
        <p:spPr>
          <a:xfrm>
            <a:off x="2528888" y="1600200"/>
            <a:ext cx="1900237" cy="215444"/>
          </a:xfrm>
          <a:prstGeom prst="rect">
            <a:avLst/>
          </a:prstGeom>
          <a:solidFill>
            <a:srgbClr val="D9D9D9"/>
          </a:solidFill>
        </p:spPr>
        <p:txBody>
          <a:bodyPr wrap="square">
            <a:spAutoFit/>
          </a:bodyPr>
          <a:lstStyle/>
          <a:p>
            <a:pPr algn="ctr"/>
            <a:r>
              <a:rPr lang="en-GB" sz="800" dirty="0">
                <a:solidFill>
                  <a:schemeClr val="bg1"/>
                </a:solidFill>
                <a:latin typeface="+mj-lt"/>
              </a:rPr>
              <a:t>Status/prestige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5B5C137-34E2-4D40-38FB-857382643CE9}"/>
              </a:ext>
            </a:extLst>
          </p:cNvPr>
          <p:cNvSpPr txBox="1"/>
          <p:nvPr/>
        </p:nvSpPr>
        <p:spPr>
          <a:xfrm>
            <a:off x="4486277" y="1596251"/>
            <a:ext cx="1900237" cy="215444"/>
          </a:xfrm>
          <a:prstGeom prst="rect">
            <a:avLst/>
          </a:prstGeom>
          <a:solidFill>
            <a:srgbClr val="D9D9D9"/>
          </a:solidFill>
        </p:spPr>
        <p:txBody>
          <a:bodyPr wrap="square">
            <a:spAutoFit/>
          </a:bodyPr>
          <a:lstStyle/>
          <a:p>
            <a:pPr algn="ctr"/>
            <a:r>
              <a:rPr lang="en-GB" sz="800" dirty="0">
                <a:solidFill>
                  <a:schemeClr val="bg1"/>
                </a:solidFill>
                <a:latin typeface="+mj-lt"/>
              </a:rPr>
              <a:t>Confidence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9680149-C0C8-5E6A-805B-D9596B03049E}"/>
              </a:ext>
            </a:extLst>
          </p:cNvPr>
          <p:cNvSpPr txBox="1"/>
          <p:nvPr/>
        </p:nvSpPr>
        <p:spPr>
          <a:xfrm>
            <a:off x="581024" y="3963493"/>
            <a:ext cx="1900237" cy="215444"/>
          </a:xfrm>
          <a:prstGeom prst="rect">
            <a:avLst/>
          </a:prstGeom>
          <a:solidFill>
            <a:srgbClr val="D9D9D9"/>
          </a:solidFill>
        </p:spPr>
        <p:txBody>
          <a:bodyPr wrap="square">
            <a:spAutoFit/>
          </a:bodyPr>
          <a:lstStyle/>
          <a:p>
            <a:pPr algn="ctr"/>
            <a:r>
              <a:rPr lang="en-GB" sz="800" dirty="0">
                <a:solidFill>
                  <a:schemeClr val="bg1"/>
                </a:solidFill>
                <a:latin typeface="+mj-lt"/>
              </a:rPr>
              <a:t>Working class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B736BC9-FCF7-E345-472B-6D3632A1C7E4}"/>
              </a:ext>
            </a:extLst>
          </p:cNvPr>
          <p:cNvSpPr txBox="1"/>
          <p:nvPr/>
        </p:nvSpPr>
        <p:spPr>
          <a:xfrm>
            <a:off x="2528887" y="3963493"/>
            <a:ext cx="1900237" cy="215444"/>
          </a:xfrm>
          <a:prstGeom prst="rect">
            <a:avLst/>
          </a:prstGeom>
          <a:solidFill>
            <a:srgbClr val="D9D9D9"/>
          </a:solidFill>
        </p:spPr>
        <p:txBody>
          <a:bodyPr wrap="square">
            <a:spAutoFit/>
          </a:bodyPr>
          <a:lstStyle/>
          <a:p>
            <a:pPr algn="ctr"/>
            <a:r>
              <a:rPr lang="en-GB" sz="800" dirty="0">
                <a:solidFill>
                  <a:schemeClr val="bg1"/>
                </a:solidFill>
                <a:latin typeface="+mj-lt"/>
              </a:rPr>
              <a:t>aggression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384FBA2-ADF2-5E4E-395F-711C84CA27D4}"/>
              </a:ext>
            </a:extLst>
          </p:cNvPr>
          <p:cNvSpPr/>
          <p:nvPr/>
        </p:nvSpPr>
        <p:spPr>
          <a:xfrm>
            <a:off x="2528888" y="3956802"/>
            <a:ext cx="1900237" cy="2306678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D57321A-9D64-C795-0CB1-885F9BD47449}"/>
              </a:ext>
            </a:extLst>
          </p:cNvPr>
          <p:cNvSpPr/>
          <p:nvPr/>
        </p:nvSpPr>
        <p:spPr>
          <a:xfrm>
            <a:off x="581024" y="1596251"/>
            <a:ext cx="1900237" cy="2289949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8C2243D-3E3D-9CB9-ABC9-00785F3E1160}"/>
              </a:ext>
            </a:extLst>
          </p:cNvPr>
          <p:cNvSpPr txBox="1"/>
          <p:nvPr/>
        </p:nvSpPr>
        <p:spPr>
          <a:xfrm>
            <a:off x="7635874" y="1824446"/>
            <a:ext cx="4260851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/>
                </a:solidFill>
                <a:latin typeface="+mj-lt"/>
              </a:rPr>
              <a:t>The most often incorrectly selected voice across all parades was rated </a:t>
            </a:r>
            <a:r>
              <a:rPr lang="en-GB" sz="1600" b="1" dirty="0">
                <a:solidFill>
                  <a:srgbClr val="C00000"/>
                </a:solidFill>
                <a:latin typeface="+mj-lt"/>
              </a:rPr>
              <a:t>lower</a:t>
            </a:r>
            <a:r>
              <a:rPr lang="en-GB" sz="1600" dirty="0">
                <a:solidFill>
                  <a:schemeClr val="bg1"/>
                </a:solidFill>
                <a:latin typeface="+mj-lt"/>
              </a:rPr>
              <a:t> on solidarity measures (i.e. to be less socially attractive) than the target voice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>
              <a:solidFill>
                <a:schemeClr val="bg1"/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/>
                </a:solidFill>
                <a:latin typeface="+mj-lt"/>
              </a:rPr>
              <a:t>The most often incorrectly selected voice across all parades was rated </a:t>
            </a:r>
            <a:r>
              <a:rPr lang="en-GB" sz="1600" b="1" dirty="0">
                <a:solidFill>
                  <a:srgbClr val="C00000"/>
                </a:solidFill>
                <a:latin typeface="+mj-lt"/>
              </a:rPr>
              <a:t>lower</a:t>
            </a:r>
            <a:r>
              <a:rPr lang="en-GB" sz="1600" dirty="0">
                <a:solidFill>
                  <a:schemeClr val="bg1"/>
                </a:solidFill>
                <a:latin typeface="+mj-lt"/>
              </a:rPr>
              <a:t> on status measures (i.e. to be prestigious) than the target voice</a:t>
            </a:r>
          </a:p>
          <a:p>
            <a:endParaRPr lang="en-GB" sz="1600" dirty="0">
              <a:solidFill>
                <a:schemeClr val="bg1"/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/>
                </a:solidFill>
                <a:latin typeface="+mj-lt"/>
              </a:rPr>
              <a:t>The most often incorrectly selected voice across all parades was rated </a:t>
            </a:r>
            <a:r>
              <a:rPr lang="en-GB" sz="1600" b="1" dirty="0">
                <a:solidFill>
                  <a:srgbClr val="C00000"/>
                </a:solidFill>
                <a:latin typeface="+mj-lt"/>
              </a:rPr>
              <a:t>lower</a:t>
            </a:r>
            <a:r>
              <a:rPr lang="en-GB" sz="1600" dirty="0">
                <a:solidFill>
                  <a:schemeClr val="bg1"/>
                </a:solidFill>
                <a:latin typeface="+mj-lt"/>
              </a:rPr>
              <a:t> on confidence than the target voice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>
              <a:solidFill>
                <a:schemeClr val="bg1"/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/>
                </a:solidFill>
                <a:latin typeface="+mj-lt"/>
              </a:rPr>
              <a:t>The most often incorrectly selected voice across all parades was rated </a:t>
            </a:r>
            <a:r>
              <a:rPr lang="en-GB" sz="1600" b="1" dirty="0">
                <a:solidFill>
                  <a:srgbClr val="C00000"/>
                </a:solidFill>
                <a:latin typeface="+mj-lt"/>
              </a:rPr>
              <a:t>higher</a:t>
            </a:r>
            <a:r>
              <a:rPr lang="en-GB" sz="1600" dirty="0">
                <a:solidFill>
                  <a:schemeClr val="bg1"/>
                </a:solidFill>
                <a:latin typeface="+mj-lt"/>
              </a:rPr>
              <a:t> on working class than the target voice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E5E439F-235E-8120-020B-3CC95094B610}"/>
              </a:ext>
            </a:extLst>
          </p:cNvPr>
          <p:cNvSpPr/>
          <p:nvPr/>
        </p:nvSpPr>
        <p:spPr>
          <a:xfrm>
            <a:off x="2538413" y="1590200"/>
            <a:ext cx="1900237" cy="2289949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920EDB9-49CE-CD19-B18D-70C24068EDAD}"/>
              </a:ext>
            </a:extLst>
          </p:cNvPr>
          <p:cNvSpPr/>
          <p:nvPr/>
        </p:nvSpPr>
        <p:spPr>
          <a:xfrm>
            <a:off x="4495801" y="1573570"/>
            <a:ext cx="1900237" cy="2289949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496653C-FEF1-CF99-6DA2-7EC652BBF434}"/>
              </a:ext>
            </a:extLst>
          </p:cNvPr>
          <p:cNvSpPr/>
          <p:nvPr/>
        </p:nvSpPr>
        <p:spPr>
          <a:xfrm>
            <a:off x="581024" y="3944956"/>
            <a:ext cx="1900237" cy="2289949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5259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1" grpId="0" animBg="1"/>
      <p:bldP spid="22" grpId="0" animBg="1"/>
      <p:bldP spid="2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4A3E0-B81B-7AE3-C14B-DF447E36B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Stereotypes and voice parades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84316F-6562-8AA1-52BE-0363DB60C8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14939"/>
            <a:ext cx="10240903" cy="4272609"/>
          </a:xfrm>
        </p:spPr>
        <p:txBody>
          <a:bodyPr>
            <a:normAutofit fontScale="92500" lnSpcReduction="10000"/>
          </a:bodyPr>
          <a:lstStyle/>
          <a:p>
            <a:pPr marL="0" indent="174625">
              <a:buNone/>
            </a:pPr>
            <a:r>
              <a:rPr lang="en-GB" sz="2000" b="1" dirty="0">
                <a:latin typeface="+mj-lt"/>
              </a:rPr>
              <a:t>Experiment 3: </a:t>
            </a:r>
            <a:r>
              <a:rPr lang="en-GB" sz="2000" b="1" i="1" dirty="0">
                <a:latin typeface="+mj-lt"/>
              </a:rPr>
              <a:t>effects of these listener attitudes on voice parades</a:t>
            </a:r>
          </a:p>
          <a:p>
            <a:pPr marL="0" indent="174625">
              <a:buNone/>
            </a:pPr>
            <a:endParaRPr lang="en-GB" b="1" i="1" dirty="0">
              <a:latin typeface="+mj-lt"/>
            </a:endParaRPr>
          </a:p>
          <a:p>
            <a:pPr marL="174625" indent="0">
              <a:buNone/>
            </a:pPr>
            <a:r>
              <a:rPr lang="en-GB" b="1" dirty="0">
                <a:latin typeface="+mj-lt"/>
              </a:rPr>
              <a:t>Research aim: </a:t>
            </a:r>
            <a:r>
              <a:rPr lang="en-GB" dirty="0">
                <a:latin typeface="+mj-lt"/>
              </a:rPr>
              <a:t>to explore whether listener judgements, stereotypes and attitudes towards voices help account for their frequent incorrect selection in voice parades.</a:t>
            </a:r>
          </a:p>
          <a:p>
            <a:pPr marL="174625" indent="0">
              <a:buNone/>
            </a:pPr>
            <a:endParaRPr lang="en-GB" sz="1000" dirty="0">
              <a:latin typeface="+mj-lt"/>
            </a:endParaRPr>
          </a:p>
          <a:p>
            <a:pPr marL="174625" indent="0">
              <a:buNone/>
            </a:pPr>
            <a:r>
              <a:rPr lang="en-GB" b="1" dirty="0">
                <a:latin typeface="+mj-lt"/>
              </a:rPr>
              <a:t>Hypothesis 1: </a:t>
            </a:r>
            <a:r>
              <a:rPr lang="en-GB" dirty="0">
                <a:latin typeface="+mj-lt"/>
              </a:rPr>
              <a:t>voices that were most frequently selected from voice parades are rated by listeners more negatively in terms of social traits than those voices that were less frequently selected.</a:t>
            </a:r>
          </a:p>
          <a:p>
            <a:pPr marL="174625" indent="0">
              <a:buNone/>
            </a:pPr>
            <a:r>
              <a:rPr lang="en-GB" b="1" dirty="0">
                <a:latin typeface="+mj-lt"/>
              </a:rPr>
              <a:t>Hypothesis 2: </a:t>
            </a:r>
            <a:r>
              <a:rPr lang="en-GB" dirty="0">
                <a:latin typeface="+mj-lt"/>
              </a:rPr>
              <a:t>voices that were most frequently selected from voice parades are rated by listeners more negatively in terms of behavioural traits (including criminality) than those voices that were less frequently selected.</a:t>
            </a:r>
          </a:p>
          <a:p>
            <a:pPr marL="174625" indent="0">
              <a:buNone/>
            </a:pPr>
            <a:endParaRPr lang="en-GB" dirty="0">
              <a:latin typeface="+mj-lt"/>
            </a:endParaRPr>
          </a:p>
          <a:p>
            <a:pPr marL="174625" indent="0">
              <a:buNone/>
            </a:pPr>
            <a:endParaRPr lang="en-GB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77467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4A3E0-B81B-7AE3-C14B-DF447E36B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Stereotypes and voice parades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84316F-6562-8AA1-52BE-0363DB60C8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14939"/>
            <a:ext cx="10240903" cy="4272609"/>
          </a:xfrm>
        </p:spPr>
        <p:txBody>
          <a:bodyPr>
            <a:normAutofit fontScale="92500" lnSpcReduction="10000"/>
          </a:bodyPr>
          <a:lstStyle/>
          <a:p>
            <a:pPr marL="0" indent="174625">
              <a:buNone/>
            </a:pPr>
            <a:r>
              <a:rPr lang="en-GB" sz="2000" b="1" dirty="0">
                <a:latin typeface="+mj-lt"/>
              </a:rPr>
              <a:t>Experiment 3: </a:t>
            </a:r>
            <a:r>
              <a:rPr lang="en-GB" sz="2000" b="1" i="1" dirty="0">
                <a:latin typeface="+mj-lt"/>
              </a:rPr>
              <a:t>effects of these listener attitudes on voice parades</a:t>
            </a:r>
          </a:p>
          <a:p>
            <a:pPr marL="0" indent="174625">
              <a:buNone/>
            </a:pPr>
            <a:endParaRPr lang="en-GB" b="1" i="1" dirty="0">
              <a:latin typeface="+mj-lt"/>
            </a:endParaRPr>
          </a:p>
          <a:p>
            <a:pPr marL="174625" indent="0">
              <a:buNone/>
            </a:pPr>
            <a:r>
              <a:rPr lang="en-GB" b="1" dirty="0">
                <a:latin typeface="+mj-lt"/>
              </a:rPr>
              <a:t>Research aim: </a:t>
            </a:r>
            <a:r>
              <a:rPr lang="en-GB" dirty="0">
                <a:latin typeface="+mj-lt"/>
              </a:rPr>
              <a:t>to explore whether listener judgements, stereotypes and attitudes towards voices help account for their frequent incorrect selection in voice parades.</a:t>
            </a:r>
          </a:p>
          <a:p>
            <a:pPr marL="174625" indent="0">
              <a:buNone/>
            </a:pPr>
            <a:endParaRPr lang="en-GB" sz="1000" dirty="0">
              <a:latin typeface="+mj-lt"/>
            </a:endParaRPr>
          </a:p>
          <a:p>
            <a:pPr marL="174625" indent="0">
              <a:buNone/>
            </a:pPr>
            <a:r>
              <a:rPr lang="en-GB" b="1" dirty="0">
                <a:solidFill>
                  <a:srgbClr val="00B050"/>
                </a:solidFill>
                <a:latin typeface="+mj-lt"/>
              </a:rPr>
              <a:t>Hypothesis 1: </a:t>
            </a:r>
            <a:r>
              <a:rPr lang="en-GB" dirty="0">
                <a:solidFill>
                  <a:srgbClr val="00B050"/>
                </a:solidFill>
                <a:latin typeface="+mj-lt"/>
              </a:rPr>
              <a:t>voices that were most frequently selected from voice parades are rated by listeners more negatively in terms of social traits than those voices that were less frequently selected.</a:t>
            </a:r>
          </a:p>
          <a:p>
            <a:pPr marL="174625" indent="0">
              <a:buNone/>
            </a:pPr>
            <a:r>
              <a:rPr lang="en-GB" b="1" dirty="0">
                <a:latin typeface="+mj-lt"/>
              </a:rPr>
              <a:t>Hypothesis 2: </a:t>
            </a:r>
            <a:r>
              <a:rPr lang="en-GB" dirty="0">
                <a:latin typeface="+mj-lt"/>
              </a:rPr>
              <a:t>voices that were most frequently selected from voice parades are rated by listeners more negatively in terms of behavioural traits (including criminality) than those voices that were less frequently selected.</a:t>
            </a:r>
          </a:p>
          <a:p>
            <a:pPr marL="174625" indent="0">
              <a:buNone/>
            </a:pPr>
            <a:endParaRPr lang="en-GB" dirty="0">
              <a:latin typeface="+mj-lt"/>
            </a:endParaRPr>
          </a:p>
          <a:p>
            <a:pPr marL="174625" indent="0">
              <a:buNone/>
            </a:pPr>
            <a:endParaRPr lang="en-GB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29337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aph with lines and points&#10;&#10;Description automatically generated">
            <a:extLst>
              <a:ext uri="{FF2B5EF4-FFF2-40B4-BE49-F238E27FC236}">
                <a16:creationId xmlns:a16="http://schemas.microsoft.com/office/drawing/2014/main" id="{F1AF15E8-487E-FB67-25BE-F68E96B853C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719" y="1656030"/>
            <a:ext cx="8152765" cy="506544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A25B739-EC92-641A-0CE4-3D4EB3BB2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Behaviours: </a:t>
            </a:r>
            <a:r>
              <a:rPr lang="en-GB" b="0" dirty="0"/>
              <a:t>question groupings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ACE7F02-3687-0067-752D-9BF6B8E05FD3}"/>
              </a:ext>
            </a:extLst>
          </p:cNvPr>
          <p:cNvSpPr/>
          <p:nvPr/>
        </p:nvSpPr>
        <p:spPr>
          <a:xfrm>
            <a:off x="6870699" y="4361657"/>
            <a:ext cx="1930400" cy="1233488"/>
          </a:xfrm>
          <a:prstGeom prst="ellipse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E121CF7-28A8-B6E3-E728-CE5E1AD4CD4A}"/>
              </a:ext>
            </a:extLst>
          </p:cNvPr>
          <p:cNvSpPr/>
          <p:nvPr/>
        </p:nvSpPr>
        <p:spPr>
          <a:xfrm>
            <a:off x="1401343" y="5845173"/>
            <a:ext cx="1930400" cy="812801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8BFF02AD-42FF-EF18-1572-D9421BA9AA9C}"/>
              </a:ext>
            </a:extLst>
          </p:cNvPr>
          <p:cNvSpPr/>
          <p:nvPr/>
        </p:nvSpPr>
        <p:spPr>
          <a:xfrm>
            <a:off x="3331742" y="1656030"/>
            <a:ext cx="2395957" cy="707219"/>
          </a:xfrm>
          <a:prstGeom prst="ellipse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FFD5919-644E-8243-AAA7-1C60C87804B2}"/>
              </a:ext>
            </a:extLst>
          </p:cNvPr>
          <p:cNvSpPr/>
          <p:nvPr/>
        </p:nvSpPr>
        <p:spPr>
          <a:xfrm>
            <a:off x="6768772" y="2785983"/>
            <a:ext cx="2032325" cy="1125617"/>
          </a:xfrm>
          <a:prstGeom prst="ellipse">
            <a:avLst/>
          </a:prstGeom>
          <a:noFill/>
          <a:ln w="28575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E18B8F4-D544-CC81-6EE6-C4131D094274}"/>
              </a:ext>
            </a:extLst>
          </p:cNvPr>
          <p:cNvSpPr txBox="1"/>
          <p:nvPr/>
        </p:nvSpPr>
        <p:spPr>
          <a:xfrm>
            <a:off x="9055102" y="2532736"/>
            <a:ext cx="3136898" cy="286232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B050"/>
                </a:solidFill>
                <a:latin typeface="+mj-lt"/>
              </a:rPr>
              <a:t>A – Crimes</a:t>
            </a:r>
          </a:p>
          <a:p>
            <a:endParaRPr lang="en-GB" dirty="0">
              <a:solidFill>
                <a:schemeClr val="bg1"/>
              </a:solidFill>
              <a:latin typeface="+mj-lt"/>
            </a:endParaRPr>
          </a:p>
          <a:p>
            <a:r>
              <a:rPr lang="en-GB" dirty="0">
                <a:solidFill>
                  <a:srgbClr val="C00000"/>
                </a:solidFill>
                <a:latin typeface="+mj-lt"/>
              </a:rPr>
              <a:t>B – Intervening</a:t>
            </a:r>
          </a:p>
          <a:p>
            <a:endParaRPr lang="en-GB" dirty="0">
              <a:solidFill>
                <a:schemeClr val="bg1"/>
              </a:solidFill>
              <a:latin typeface="+mj-lt"/>
            </a:endParaRPr>
          </a:p>
          <a:p>
            <a:r>
              <a:rPr lang="en-GB" dirty="0">
                <a:solidFill>
                  <a:srgbClr val="FFC000"/>
                </a:solidFill>
                <a:latin typeface="+mj-lt"/>
              </a:rPr>
              <a:t>C – Ethical </a:t>
            </a:r>
          </a:p>
          <a:p>
            <a:endParaRPr lang="en-GB" dirty="0">
              <a:solidFill>
                <a:schemeClr val="bg1"/>
              </a:solidFill>
              <a:latin typeface="+mj-lt"/>
            </a:endParaRPr>
          </a:p>
          <a:p>
            <a:r>
              <a:rPr lang="en-GB" dirty="0">
                <a:solidFill>
                  <a:srgbClr val="7030A0"/>
                </a:solidFill>
                <a:latin typeface="+mj-lt"/>
              </a:rPr>
              <a:t>D – Morally ambiguous</a:t>
            </a:r>
          </a:p>
          <a:p>
            <a:endParaRPr lang="en-GB" dirty="0">
              <a:solidFill>
                <a:schemeClr val="bg1"/>
              </a:solidFill>
              <a:latin typeface="+mj-lt"/>
            </a:endParaRPr>
          </a:p>
          <a:p>
            <a:r>
              <a:rPr lang="en-GB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E – Morally bad*</a:t>
            </a:r>
          </a:p>
          <a:p>
            <a:endParaRPr lang="en-GB" dirty="0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3014AC3-8AF0-2D4E-E265-1331FCFC25EE}"/>
              </a:ext>
            </a:extLst>
          </p:cNvPr>
          <p:cNvCxnSpPr>
            <a:cxnSpLocks/>
          </p:cNvCxnSpPr>
          <p:nvPr/>
        </p:nvCxnSpPr>
        <p:spPr>
          <a:xfrm>
            <a:off x="8928100" y="1674192"/>
            <a:ext cx="0" cy="477961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F25F303B-4517-0680-A401-1C1588248A73}"/>
              </a:ext>
            </a:extLst>
          </p:cNvPr>
          <p:cNvSpPr/>
          <p:nvPr/>
        </p:nvSpPr>
        <p:spPr>
          <a:xfrm>
            <a:off x="415718" y="3569972"/>
            <a:ext cx="1476581" cy="914401"/>
          </a:xfrm>
          <a:prstGeom prst="ellipse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6333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0" grpId="0" animBg="1"/>
      <p:bldP spid="1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group of colorful boxes&#10;&#10;Description automatically generated with medium confidence">
            <a:extLst>
              <a:ext uri="{FF2B5EF4-FFF2-40B4-BE49-F238E27FC236}">
                <a16:creationId xmlns:a16="http://schemas.microsoft.com/office/drawing/2014/main" id="{FF5EBB5C-25B1-9DF8-424F-49D3B1ABC13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031" y="1573570"/>
            <a:ext cx="6900069" cy="527000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A25B739-EC92-641A-0CE4-3D4EB3BB2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Behaviours: </a:t>
            </a:r>
            <a:r>
              <a:rPr lang="en-GB" b="0" dirty="0"/>
              <a:t>results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9E6EE2C-ED77-3751-582B-9554048888F3}"/>
              </a:ext>
            </a:extLst>
          </p:cNvPr>
          <p:cNvSpPr txBox="1"/>
          <p:nvPr/>
        </p:nvSpPr>
        <p:spPr>
          <a:xfrm>
            <a:off x="662940" y="1630680"/>
            <a:ext cx="1844040" cy="215444"/>
          </a:xfrm>
          <a:prstGeom prst="rect">
            <a:avLst/>
          </a:prstGeom>
          <a:solidFill>
            <a:srgbClr val="D9D9D9"/>
          </a:solidFill>
        </p:spPr>
        <p:txBody>
          <a:bodyPr wrap="square">
            <a:spAutoFit/>
          </a:bodyPr>
          <a:lstStyle/>
          <a:p>
            <a:pPr algn="ctr"/>
            <a:r>
              <a:rPr lang="en-GB" sz="800" dirty="0">
                <a:solidFill>
                  <a:schemeClr val="bg1"/>
                </a:solidFill>
                <a:latin typeface="+mj-lt"/>
              </a:rPr>
              <a:t>Crime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FA3B94F-EA76-CF59-880D-44EE1BFE8345}"/>
              </a:ext>
            </a:extLst>
          </p:cNvPr>
          <p:cNvSpPr txBox="1"/>
          <p:nvPr/>
        </p:nvSpPr>
        <p:spPr>
          <a:xfrm>
            <a:off x="2575721" y="1642468"/>
            <a:ext cx="1853404" cy="215444"/>
          </a:xfrm>
          <a:prstGeom prst="rect">
            <a:avLst/>
          </a:prstGeom>
          <a:solidFill>
            <a:srgbClr val="D9D9D9"/>
          </a:solidFill>
        </p:spPr>
        <p:txBody>
          <a:bodyPr wrap="square">
            <a:spAutoFit/>
          </a:bodyPr>
          <a:lstStyle/>
          <a:p>
            <a:pPr algn="ctr"/>
            <a:r>
              <a:rPr lang="en-GB" sz="800" dirty="0">
                <a:solidFill>
                  <a:schemeClr val="bg1"/>
                </a:solidFill>
                <a:latin typeface="+mj-lt"/>
              </a:rPr>
              <a:t>Intervening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5B5C137-34E2-4D40-38FB-857382643CE9}"/>
              </a:ext>
            </a:extLst>
          </p:cNvPr>
          <p:cNvSpPr txBox="1"/>
          <p:nvPr/>
        </p:nvSpPr>
        <p:spPr>
          <a:xfrm>
            <a:off x="4488341" y="1644390"/>
            <a:ext cx="1853405" cy="215444"/>
          </a:xfrm>
          <a:prstGeom prst="rect">
            <a:avLst/>
          </a:prstGeom>
          <a:solidFill>
            <a:srgbClr val="D9D9D9"/>
          </a:solidFill>
        </p:spPr>
        <p:txBody>
          <a:bodyPr wrap="square">
            <a:spAutoFit/>
          </a:bodyPr>
          <a:lstStyle/>
          <a:p>
            <a:pPr algn="ctr"/>
            <a:r>
              <a:rPr lang="en-GB" sz="800" dirty="0">
                <a:solidFill>
                  <a:schemeClr val="bg1"/>
                </a:solidFill>
                <a:latin typeface="+mj-lt"/>
              </a:rPr>
              <a:t>Ethical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9680149-C0C8-5E6A-805B-D9596B03049E}"/>
              </a:ext>
            </a:extLst>
          </p:cNvPr>
          <p:cNvSpPr txBox="1"/>
          <p:nvPr/>
        </p:nvSpPr>
        <p:spPr>
          <a:xfrm>
            <a:off x="662940" y="4106522"/>
            <a:ext cx="1865947" cy="215443"/>
          </a:xfrm>
          <a:prstGeom prst="rect">
            <a:avLst/>
          </a:prstGeom>
          <a:solidFill>
            <a:srgbClr val="D9D9D9"/>
          </a:solidFill>
        </p:spPr>
        <p:txBody>
          <a:bodyPr wrap="square">
            <a:spAutoFit/>
          </a:bodyPr>
          <a:lstStyle/>
          <a:p>
            <a:pPr algn="ctr"/>
            <a:r>
              <a:rPr lang="en-GB" sz="800" dirty="0">
                <a:solidFill>
                  <a:schemeClr val="bg1"/>
                </a:solidFill>
                <a:latin typeface="+mj-lt"/>
              </a:rPr>
              <a:t>Morally ambiguous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B736BC9-FCF7-E345-472B-6D3632A1C7E4}"/>
              </a:ext>
            </a:extLst>
          </p:cNvPr>
          <p:cNvSpPr txBox="1"/>
          <p:nvPr/>
        </p:nvSpPr>
        <p:spPr>
          <a:xfrm>
            <a:off x="2575722" y="4097477"/>
            <a:ext cx="1873248" cy="215444"/>
          </a:xfrm>
          <a:prstGeom prst="rect">
            <a:avLst/>
          </a:prstGeom>
          <a:solidFill>
            <a:srgbClr val="D9D9D9"/>
          </a:solidFill>
        </p:spPr>
        <p:txBody>
          <a:bodyPr wrap="square">
            <a:spAutoFit/>
          </a:bodyPr>
          <a:lstStyle/>
          <a:p>
            <a:pPr algn="ctr"/>
            <a:r>
              <a:rPr lang="en-GB" sz="800" dirty="0">
                <a:solidFill>
                  <a:schemeClr val="bg1"/>
                </a:solidFill>
                <a:latin typeface="+mj-lt"/>
              </a:rPr>
              <a:t>Morally bad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D57321A-9D64-C795-0CB1-885F9BD47449}"/>
              </a:ext>
            </a:extLst>
          </p:cNvPr>
          <p:cNvSpPr/>
          <p:nvPr/>
        </p:nvSpPr>
        <p:spPr>
          <a:xfrm>
            <a:off x="662941" y="1642468"/>
            <a:ext cx="1853564" cy="2395378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8C2243D-3E3D-9CB9-ABC9-00785F3E1160}"/>
              </a:ext>
            </a:extLst>
          </p:cNvPr>
          <p:cNvSpPr txBox="1"/>
          <p:nvPr/>
        </p:nvSpPr>
        <p:spPr>
          <a:xfrm>
            <a:off x="7345953" y="1750190"/>
            <a:ext cx="4530725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/>
                </a:solidFill>
                <a:latin typeface="+mj-lt"/>
              </a:rPr>
              <a:t>The most often incorrectly selected voice across all parades was judged </a:t>
            </a:r>
            <a:r>
              <a:rPr lang="en-GB" sz="1600" b="1" dirty="0">
                <a:solidFill>
                  <a:srgbClr val="C00000"/>
                </a:solidFill>
                <a:latin typeface="+mj-lt"/>
              </a:rPr>
              <a:t>more likely</a:t>
            </a:r>
            <a:r>
              <a:rPr lang="en-GB" sz="1600" dirty="0">
                <a:solidFill>
                  <a:schemeClr val="bg1"/>
                </a:solidFill>
                <a:latin typeface="+mj-lt"/>
              </a:rPr>
              <a:t> to commit criminal offences.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>
              <a:solidFill>
                <a:schemeClr val="bg1"/>
              </a:solidFill>
              <a:highlight>
                <a:srgbClr val="FFFF00"/>
              </a:highlight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/>
                </a:solidFill>
                <a:latin typeface="+mj-lt"/>
              </a:rPr>
              <a:t>The most often incorrectly selected voice across all parades was rated </a:t>
            </a:r>
            <a:r>
              <a:rPr lang="en-GB" sz="1600" b="1" dirty="0">
                <a:solidFill>
                  <a:srgbClr val="C00000"/>
                </a:solidFill>
                <a:latin typeface="+mj-lt"/>
              </a:rPr>
              <a:t>less likely</a:t>
            </a:r>
            <a:r>
              <a:rPr lang="en-GB" sz="1600" dirty="0">
                <a:solidFill>
                  <a:srgbClr val="C00000"/>
                </a:solidFill>
                <a:latin typeface="+mj-lt"/>
              </a:rPr>
              <a:t> </a:t>
            </a:r>
            <a:r>
              <a:rPr lang="en-GB" sz="1600" dirty="0">
                <a:solidFill>
                  <a:schemeClr val="bg1"/>
                </a:solidFill>
                <a:latin typeface="+mj-lt"/>
              </a:rPr>
              <a:t>to stand up for someone being harassed.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>
              <a:solidFill>
                <a:schemeClr val="bg1"/>
              </a:solidFill>
              <a:highlight>
                <a:srgbClr val="FFFF00"/>
              </a:highlight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/>
                </a:solidFill>
                <a:latin typeface="+mj-lt"/>
              </a:rPr>
              <a:t>The most often incorrectly selected voice across all parades was rated </a:t>
            </a:r>
            <a:r>
              <a:rPr lang="en-GB" sz="1600" b="1" dirty="0">
                <a:solidFill>
                  <a:srgbClr val="C00000"/>
                </a:solidFill>
                <a:latin typeface="+mj-lt"/>
              </a:rPr>
              <a:t>less likely </a:t>
            </a:r>
            <a:r>
              <a:rPr lang="en-GB" sz="1600" dirty="0">
                <a:solidFill>
                  <a:schemeClr val="bg1"/>
                </a:solidFill>
                <a:latin typeface="+mj-lt"/>
              </a:rPr>
              <a:t> to return a lost wallet. </a:t>
            </a:r>
          </a:p>
          <a:p>
            <a:endParaRPr lang="en-GB" sz="1600" dirty="0">
              <a:solidFill>
                <a:schemeClr val="bg1"/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/>
                </a:solidFill>
                <a:latin typeface="+mj-lt"/>
              </a:rPr>
              <a:t>The most often incorrectly selected voice across all parades was rated </a:t>
            </a:r>
            <a:r>
              <a:rPr lang="en-GB" sz="1600" b="1" dirty="0">
                <a:solidFill>
                  <a:srgbClr val="C00000"/>
                </a:solidFill>
                <a:latin typeface="+mj-lt"/>
              </a:rPr>
              <a:t>less likely</a:t>
            </a:r>
            <a:r>
              <a:rPr lang="en-GB" sz="1600" dirty="0">
                <a:solidFill>
                  <a:schemeClr val="bg1"/>
                </a:solidFill>
                <a:latin typeface="+mj-lt"/>
              </a:rPr>
              <a:t> to report a relative to the police.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>
              <a:solidFill>
                <a:schemeClr val="bg1"/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/>
                </a:solidFill>
                <a:latin typeface="+mj-lt"/>
              </a:rPr>
              <a:t>Descriptively, the most selected voice was most associated with morally bad behaviours. 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E5E439F-235E-8120-020B-3CC95094B610}"/>
              </a:ext>
            </a:extLst>
          </p:cNvPr>
          <p:cNvSpPr/>
          <p:nvPr/>
        </p:nvSpPr>
        <p:spPr>
          <a:xfrm>
            <a:off x="2595565" y="1642468"/>
            <a:ext cx="1853404" cy="2395378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920EDB9-49CE-CD19-B18D-70C24068EDAD}"/>
              </a:ext>
            </a:extLst>
          </p:cNvPr>
          <p:cNvSpPr/>
          <p:nvPr/>
        </p:nvSpPr>
        <p:spPr>
          <a:xfrm>
            <a:off x="4515453" y="1642468"/>
            <a:ext cx="1826293" cy="2395378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496653C-FEF1-CF99-6DA2-7EC652BBF434}"/>
              </a:ext>
            </a:extLst>
          </p:cNvPr>
          <p:cNvSpPr/>
          <p:nvPr/>
        </p:nvSpPr>
        <p:spPr>
          <a:xfrm>
            <a:off x="628650" y="4097477"/>
            <a:ext cx="1900237" cy="2395378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F5FC929-81D6-FFFE-213E-F845E006FD93}"/>
              </a:ext>
            </a:extLst>
          </p:cNvPr>
          <p:cNvSpPr/>
          <p:nvPr/>
        </p:nvSpPr>
        <p:spPr>
          <a:xfrm>
            <a:off x="2580684" y="4097477"/>
            <a:ext cx="1848442" cy="2395378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6718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4" grpId="0" animBg="1"/>
      <p:bldP spid="15" grpId="0" animBg="1"/>
      <p:bldP spid="16" grpId="0" animBg="1"/>
      <p:bldP spid="17" grpId="0" animBg="1"/>
      <p:bldP spid="19" grpId="0" animBg="1"/>
      <p:bldP spid="21" grpId="0" animBg="1"/>
      <p:bldP spid="22" grpId="0" animBg="1"/>
      <p:bldP spid="23" grpId="0" animBg="1"/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4A3E0-B81B-7AE3-C14B-DF447E36B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Stereotypes and voice parades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84316F-6562-8AA1-52BE-0363DB60C8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14939"/>
            <a:ext cx="10240903" cy="4272609"/>
          </a:xfrm>
        </p:spPr>
        <p:txBody>
          <a:bodyPr>
            <a:normAutofit fontScale="92500" lnSpcReduction="10000"/>
          </a:bodyPr>
          <a:lstStyle/>
          <a:p>
            <a:pPr marL="0" indent="174625">
              <a:buNone/>
            </a:pPr>
            <a:r>
              <a:rPr lang="en-GB" sz="2000" b="1" dirty="0">
                <a:latin typeface="+mj-lt"/>
              </a:rPr>
              <a:t>Experiment 3: </a:t>
            </a:r>
            <a:r>
              <a:rPr lang="en-GB" sz="2000" b="1" i="1" dirty="0">
                <a:latin typeface="+mj-lt"/>
              </a:rPr>
              <a:t>effects of these listener attitudes on voice parades</a:t>
            </a:r>
          </a:p>
          <a:p>
            <a:pPr marL="0" indent="174625">
              <a:buNone/>
            </a:pPr>
            <a:endParaRPr lang="en-GB" b="1" i="1" dirty="0">
              <a:latin typeface="+mj-lt"/>
            </a:endParaRPr>
          </a:p>
          <a:p>
            <a:pPr marL="174625" indent="0">
              <a:buNone/>
            </a:pPr>
            <a:r>
              <a:rPr lang="en-GB" b="1" dirty="0">
                <a:latin typeface="+mj-lt"/>
              </a:rPr>
              <a:t>Research aim: </a:t>
            </a:r>
            <a:r>
              <a:rPr lang="en-GB" dirty="0">
                <a:latin typeface="+mj-lt"/>
              </a:rPr>
              <a:t>to explore whether listener judgements, stereotypes and attitudes towards voices help account for their frequent incorrect selection in voice parades.</a:t>
            </a:r>
          </a:p>
          <a:p>
            <a:pPr marL="174625" indent="0">
              <a:buNone/>
            </a:pPr>
            <a:endParaRPr lang="en-GB" sz="1000" dirty="0">
              <a:latin typeface="+mj-lt"/>
            </a:endParaRPr>
          </a:p>
          <a:p>
            <a:pPr marL="174625" indent="0">
              <a:buNone/>
            </a:pPr>
            <a:r>
              <a:rPr lang="en-GB" b="1" dirty="0">
                <a:solidFill>
                  <a:srgbClr val="00B050"/>
                </a:solidFill>
                <a:latin typeface="+mj-lt"/>
              </a:rPr>
              <a:t>Hypothesis 1: </a:t>
            </a:r>
            <a:r>
              <a:rPr lang="en-GB" dirty="0">
                <a:solidFill>
                  <a:srgbClr val="00B050"/>
                </a:solidFill>
                <a:latin typeface="+mj-lt"/>
              </a:rPr>
              <a:t>voices that were most frequently selected from voice parades are rated by listeners more negatively in terms of social traits than those voices that were less frequently selected.</a:t>
            </a:r>
          </a:p>
          <a:p>
            <a:pPr marL="174625" indent="0">
              <a:buNone/>
            </a:pPr>
            <a:r>
              <a:rPr lang="en-GB" b="1" dirty="0">
                <a:latin typeface="+mj-lt"/>
              </a:rPr>
              <a:t>Hypothesis 2: </a:t>
            </a:r>
            <a:r>
              <a:rPr lang="en-GB" dirty="0">
                <a:latin typeface="+mj-lt"/>
              </a:rPr>
              <a:t>voices that were most frequently selected from voice parades are rated by listeners more negatively in terms of behavioural traits (including criminality) than those voices that were less frequently selected.</a:t>
            </a:r>
          </a:p>
          <a:p>
            <a:pPr marL="174625" indent="0">
              <a:buNone/>
            </a:pPr>
            <a:endParaRPr lang="en-GB" dirty="0">
              <a:latin typeface="+mj-lt"/>
            </a:endParaRPr>
          </a:p>
          <a:p>
            <a:pPr marL="174625" indent="0">
              <a:buNone/>
            </a:pPr>
            <a:endParaRPr lang="en-GB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4035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4A3E0-B81B-7AE3-C14B-DF447E36B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Stereotypes and voice parades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84316F-6562-8AA1-52BE-0363DB60C8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14939"/>
            <a:ext cx="10240903" cy="4272609"/>
          </a:xfrm>
        </p:spPr>
        <p:txBody>
          <a:bodyPr>
            <a:normAutofit fontScale="92500" lnSpcReduction="10000"/>
          </a:bodyPr>
          <a:lstStyle/>
          <a:p>
            <a:pPr marL="0" indent="174625">
              <a:buNone/>
            </a:pPr>
            <a:r>
              <a:rPr lang="en-GB" sz="2000" b="1" dirty="0">
                <a:latin typeface="+mj-lt"/>
              </a:rPr>
              <a:t>Experiment 3: </a:t>
            </a:r>
            <a:r>
              <a:rPr lang="en-GB" sz="2000" b="1" i="1" dirty="0">
                <a:latin typeface="+mj-lt"/>
              </a:rPr>
              <a:t>effects of these listener attitudes on voice parades</a:t>
            </a:r>
          </a:p>
          <a:p>
            <a:pPr marL="0" indent="174625">
              <a:buNone/>
            </a:pPr>
            <a:endParaRPr lang="en-GB" b="1" i="1" dirty="0">
              <a:latin typeface="+mj-lt"/>
            </a:endParaRPr>
          </a:p>
          <a:p>
            <a:pPr marL="174625" indent="0">
              <a:buNone/>
            </a:pPr>
            <a:r>
              <a:rPr lang="en-GB" b="1" dirty="0">
                <a:latin typeface="+mj-lt"/>
              </a:rPr>
              <a:t>Research aim: </a:t>
            </a:r>
            <a:r>
              <a:rPr lang="en-GB" dirty="0">
                <a:latin typeface="+mj-lt"/>
              </a:rPr>
              <a:t>to explore whether listener judgements, stereotypes and attitudes towards voices help account for their frequent incorrect selection in voice parades.</a:t>
            </a:r>
          </a:p>
          <a:p>
            <a:pPr marL="174625" indent="0">
              <a:buNone/>
            </a:pPr>
            <a:endParaRPr lang="en-GB" sz="1000" dirty="0">
              <a:latin typeface="+mj-lt"/>
            </a:endParaRPr>
          </a:p>
          <a:p>
            <a:pPr marL="174625" indent="0">
              <a:buNone/>
            </a:pPr>
            <a:r>
              <a:rPr lang="en-GB" b="1" dirty="0">
                <a:solidFill>
                  <a:srgbClr val="00B050"/>
                </a:solidFill>
                <a:latin typeface="+mj-lt"/>
              </a:rPr>
              <a:t>Hypothesis 1: </a:t>
            </a:r>
            <a:r>
              <a:rPr lang="en-GB" dirty="0">
                <a:solidFill>
                  <a:srgbClr val="00B050"/>
                </a:solidFill>
                <a:latin typeface="+mj-lt"/>
              </a:rPr>
              <a:t>voices that were most frequently selected from voice parades are rated by listeners more negatively in terms of social traits than those voices that were less frequently selected.</a:t>
            </a:r>
          </a:p>
          <a:p>
            <a:pPr marL="174625" indent="0">
              <a:buNone/>
            </a:pPr>
            <a:r>
              <a:rPr lang="en-GB" b="1" dirty="0">
                <a:solidFill>
                  <a:srgbClr val="00B050"/>
                </a:solidFill>
                <a:latin typeface="+mj-lt"/>
              </a:rPr>
              <a:t>Hypothesis 2: </a:t>
            </a:r>
            <a:r>
              <a:rPr lang="en-GB" dirty="0">
                <a:solidFill>
                  <a:srgbClr val="00B050"/>
                </a:solidFill>
                <a:latin typeface="+mj-lt"/>
              </a:rPr>
              <a:t>voices that were most frequently selected from voice parades are rated by listeners more negatively in terms of behavioural traits (including criminality) than those voices that were less frequently selected.</a:t>
            </a:r>
          </a:p>
          <a:p>
            <a:pPr marL="174625" indent="0">
              <a:buNone/>
            </a:pPr>
            <a:endParaRPr lang="en-GB" dirty="0">
              <a:latin typeface="+mj-lt"/>
            </a:endParaRPr>
          </a:p>
          <a:p>
            <a:pPr marL="174625" indent="0">
              <a:buNone/>
            </a:pPr>
            <a:endParaRPr lang="en-GB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72817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B5D20-4996-8C66-BD9F-0F24528E09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Voice parades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F9DC19-EE05-227F-C13E-8F078E396C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3415" y="2416153"/>
            <a:ext cx="4760259" cy="3575856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GB" dirty="0">
                <a:latin typeface="+mj-lt"/>
              </a:rPr>
              <a:t>Witnesses who hear a perpetrator’s voice, but do not see their face, may be required to try and identify the perpetrator from a voice parade. </a:t>
            </a:r>
            <a:br>
              <a:rPr lang="en-GB" sz="1800" dirty="0">
                <a:latin typeface="+mj-lt"/>
              </a:rPr>
            </a:br>
            <a:endParaRPr lang="en-GB" sz="600" dirty="0">
              <a:latin typeface="+mj-lt"/>
            </a:endParaRPr>
          </a:p>
          <a:p>
            <a:pPr marL="0" indent="0" algn="r">
              <a:lnSpc>
                <a:spcPct val="100000"/>
              </a:lnSpc>
              <a:buNone/>
            </a:pPr>
            <a:r>
              <a:rPr lang="en-GB" dirty="0">
                <a:latin typeface="+mj-lt"/>
              </a:rPr>
              <a:t>(Smith et al. 2019: 2)</a:t>
            </a:r>
          </a:p>
          <a:p>
            <a:pPr marL="0" indent="0">
              <a:lnSpc>
                <a:spcPct val="100000"/>
              </a:lnSpc>
              <a:buNone/>
            </a:pPr>
            <a:endParaRPr lang="en-GB" sz="1800" dirty="0">
              <a:latin typeface="+mj-lt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95A72F0-B111-F225-6061-9606F4F2D3EE}"/>
              </a:ext>
            </a:extLst>
          </p:cNvPr>
          <p:cNvCxnSpPr>
            <a:cxnSpLocks/>
          </p:cNvCxnSpPr>
          <p:nvPr/>
        </p:nvCxnSpPr>
        <p:spPr>
          <a:xfrm>
            <a:off x="6096000" y="2323652"/>
            <a:ext cx="0" cy="366835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8EC06B2D-909D-2937-65CF-8D0745129EC7}"/>
              </a:ext>
            </a:extLst>
          </p:cNvPr>
          <p:cNvSpPr txBox="1"/>
          <p:nvPr/>
        </p:nvSpPr>
        <p:spPr>
          <a:xfrm>
            <a:off x="6492050" y="2362365"/>
            <a:ext cx="5212270" cy="4093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chemeClr val="bg1"/>
                </a:solidFill>
                <a:latin typeface="+mj-lt"/>
              </a:rPr>
              <a:t>During a voice parade the suspect is presented amongst “foil”, or distractor voices. If the “target” (i.e., perpetrator) is present the witness might identify the target voice (a </a:t>
            </a:r>
            <a:r>
              <a:rPr lang="en-GB" sz="2000" i="1" dirty="0">
                <a:solidFill>
                  <a:schemeClr val="bg1"/>
                </a:solidFill>
                <a:latin typeface="+mj-lt"/>
              </a:rPr>
              <a:t>hit</a:t>
            </a:r>
            <a:r>
              <a:rPr lang="en-GB" sz="2000" dirty="0">
                <a:solidFill>
                  <a:schemeClr val="bg1"/>
                </a:solidFill>
                <a:latin typeface="+mj-lt"/>
              </a:rPr>
              <a:t>) or a foil voice (a </a:t>
            </a:r>
            <a:r>
              <a:rPr lang="en-GB" sz="2000" i="1" dirty="0">
                <a:solidFill>
                  <a:schemeClr val="bg1"/>
                </a:solidFill>
                <a:latin typeface="+mj-lt"/>
              </a:rPr>
              <a:t>miss</a:t>
            </a:r>
            <a:r>
              <a:rPr lang="en-GB" sz="2000" dirty="0">
                <a:solidFill>
                  <a:schemeClr val="bg1"/>
                </a:solidFill>
                <a:latin typeface="+mj-lt"/>
              </a:rPr>
              <a:t>). Alternatively, they might incorrectly reject  the  parade  by  responding “not present”. If the target is absent the witness may incorrectly identify someone (a </a:t>
            </a:r>
            <a:r>
              <a:rPr lang="en-GB" sz="2000" i="1" dirty="0">
                <a:solidFill>
                  <a:schemeClr val="bg1"/>
                </a:solidFill>
                <a:latin typeface="+mj-lt"/>
              </a:rPr>
              <a:t>false alarm</a:t>
            </a:r>
            <a:r>
              <a:rPr lang="en-GB" sz="2000" dirty="0">
                <a:solidFill>
                  <a:schemeClr val="bg1"/>
                </a:solidFill>
                <a:latin typeface="+mj-lt"/>
              </a:rPr>
              <a:t>), despite having the option to respond, “not present”. </a:t>
            </a:r>
          </a:p>
          <a:p>
            <a:endParaRPr lang="en-GB" sz="2000" dirty="0">
              <a:solidFill>
                <a:schemeClr val="bg1"/>
              </a:solidFill>
              <a:latin typeface="+mj-lt"/>
            </a:endParaRPr>
          </a:p>
          <a:p>
            <a:pPr algn="r"/>
            <a:r>
              <a:rPr lang="en-GB" sz="2000" dirty="0">
                <a:solidFill>
                  <a:schemeClr val="bg1"/>
                </a:solidFill>
                <a:latin typeface="+mj-lt"/>
              </a:rPr>
              <a:t>(Smith et al. 2022: 147)</a:t>
            </a:r>
          </a:p>
        </p:txBody>
      </p:sp>
    </p:spTree>
    <p:extLst>
      <p:ext uri="{BB962C8B-B14F-4D97-AF65-F5344CB8AC3E}">
        <p14:creationId xmlns:p14="http://schemas.microsoft.com/office/powerpoint/2010/main" val="2391969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4A3E0-B81B-7AE3-C14B-DF447E36B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D929EF-3655-36F2-1BED-9F81C0068F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b="1" dirty="0"/>
          </a:p>
          <a:p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B433B2-E3FA-816C-DA21-014A146904A1}"/>
              </a:ext>
            </a:extLst>
          </p:cNvPr>
          <p:cNvSpPr txBox="1">
            <a:spLocks/>
          </p:cNvSpPr>
          <p:nvPr/>
        </p:nvSpPr>
        <p:spPr>
          <a:xfrm>
            <a:off x="1257301" y="1956723"/>
            <a:ext cx="9664700" cy="427260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7525" indent="-342900"/>
            <a:r>
              <a:rPr lang="en-GB" dirty="0">
                <a:latin typeface="+mj-lt"/>
              </a:rPr>
              <a:t>In the Strand 1 experiments, listeners frequently selected the wrong voice from the voice parade. </a:t>
            </a:r>
          </a:p>
          <a:p>
            <a:pPr marL="517525" indent="-342900"/>
            <a:endParaRPr lang="en-GB" sz="1100" dirty="0">
              <a:latin typeface="+mj-lt"/>
            </a:endParaRPr>
          </a:p>
          <a:p>
            <a:pPr marL="517525" indent="-342900"/>
            <a:r>
              <a:rPr lang="en-GB" dirty="0">
                <a:latin typeface="+mj-lt"/>
              </a:rPr>
              <a:t>It is likely that part of the reason for this is that listeners perceive a foil voice as being more similar to the target voice. </a:t>
            </a:r>
          </a:p>
          <a:p>
            <a:pPr marL="517525" indent="-342900"/>
            <a:endParaRPr lang="en-GB" sz="1100" dirty="0">
              <a:latin typeface="+mj-lt"/>
            </a:endParaRPr>
          </a:p>
          <a:p>
            <a:pPr marL="517525" indent="-342900"/>
            <a:r>
              <a:rPr lang="en-GB" dirty="0">
                <a:latin typeface="+mj-lt"/>
              </a:rPr>
              <a:t>However, it also might also be the case that certain foil voices were chosen because listeners have more negative attitudes and judgements towards those voices than the others in the parade. </a:t>
            </a:r>
          </a:p>
          <a:p>
            <a:pPr marL="517525" indent="-342900"/>
            <a:endParaRPr lang="en-GB" sz="1000" dirty="0">
              <a:latin typeface="+mj-lt"/>
            </a:endParaRPr>
          </a:p>
          <a:p>
            <a:pPr marL="517525" indent="-342900"/>
            <a:r>
              <a:rPr lang="en-GB" dirty="0">
                <a:latin typeface="+mj-lt"/>
              </a:rPr>
              <a:t>This poses a risk to the evidence obtained in voice parades.</a:t>
            </a:r>
          </a:p>
        </p:txBody>
      </p:sp>
    </p:spTree>
    <p:extLst>
      <p:ext uri="{BB962C8B-B14F-4D97-AF65-F5344CB8AC3E}">
        <p14:creationId xmlns:p14="http://schemas.microsoft.com/office/powerpoint/2010/main" val="3867702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4A3E0-B81B-7AE3-C14B-DF447E36B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D929EF-3655-36F2-1BED-9F81C0068F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14939"/>
            <a:ext cx="10240903" cy="4272609"/>
          </a:xfrm>
        </p:spPr>
        <p:txBody>
          <a:bodyPr>
            <a:normAutofit/>
          </a:bodyPr>
          <a:lstStyle/>
          <a:p>
            <a:endParaRPr lang="en-GB" b="1" dirty="0"/>
          </a:p>
          <a:p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B433B2-E3FA-816C-DA21-014A146904A1}"/>
              </a:ext>
            </a:extLst>
          </p:cNvPr>
          <p:cNvSpPr txBox="1">
            <a:spLocks/>
          </p:cNvSpPr>
          <p:nvPr/>
        </p:nvSpPr>
        <p:spPr>
          <a:xfrm>
            <a:off x="1257301" y="1956723"/>
            <a:ext cx="9664700" cy="4272609"/>
          </a:xfrm>
          <a:prstGeom prst="rect">
            <a:avLst/>
          </a:prstGeom>
        </p:spPr>
        <p:txBody>
          <a:bodyPr vert="horz" lIns="0" tIns="0" rIns="0" bIns="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4625" indent="0">
              <a:buNone/>
            </a:pPr>
            <a:r>
              <a:rPr lang="en-GB" b="1" dirty="0">
                <a:latin typeface="+mj-lt"/>
              </a:rPr>
              <a:t>Recommendations for Home Office guidelines:</a:t>
            </a:r>
          </a:p>
          <a:p>
            <a:pPr marL="517525" indent="-342900"/>
            <a:endParaRPr lang="en-GB" sz="1050" dirty="0">
              <a:latin typeface="+mj-lt"/>
            </a:endParaRPr>
          </a:p>
          <a:p>
            <a:pPr marL="631825" indent="-457200">
              <a:buFont typeface="+mj-lt"/>
              <a:buAutoNum type="arabicPeriod"/>
            </a:pPr>
            <a:r>
              <a:rPr lang="en-GB" dirty="0">
                <a:latin typeface="+mj-lt"/>
              </a:rPr>
              <a:t>Voices selected as foils should not be too similar to the target voice. </a:t>
            </a:r>
            <a:br>
              <a:rPr lang="en-GB" dirty="0">
                <a:latin typeface="+mj-lt"/>
              </a:rPr>
            </a:br>
            <a:endParaRPr lang="en-GB" dirty="0">
              <a:latin typeface="+mj-lt"/>
            </a:endParaRPr>
          </a:p>
          <a:p>
            <a:pPr marL="631825" indent="-457200">
              <a:buFont typeface="+mj-lt"/>
              <a:buAutoNum type="arabicPeriod"/>
            </a:pPr>
            <a:r>
              <a:rPr lang="en-GB" dirty="0">
                <a:latin typeface="+mj-lt"/>
              </a:rPr>
              <a:t>Those undertaking voice parades should implement a pre-test, based on the conditions of the experiment presented here, to identify whether any of the foil or suspect voices are judged particularly negatively or ‘guilty’. </a:t>
            </a:r>
            <a:br>
              <a:rPr lang="en-GB" dirty="0">
                <a:latin typeface="+mj-lt"/>
              </a:rPr>
            </a:br>
            <a:endParaRPr lang="en-GB" dirty="0"/>
          </a:p>
          <a:p>
            <a:pPr marL="631825" indent="-457200">
              <a:buFont typeface="+mj-lt"/>
              <a:buAutoNum type="arabicPeriod"/>
            </a:pPr>
            <a:r>
              <a:rPr lang="en-GB" dirty="0">
                <a:latin typeface="+mj-lt"/>
              </a:rPr>
              <a:t>Any foil voices that stand out should be excluded from the parade. If the suspect voice stands out, the running of a voice parade should be reconsidered. </a:t>
            </a:r>
          </a:p>
        </p:txBody>
      </p:sp>
    </p:spTree>
    <p:extLst>
      <p:ext uri="{BB962C8B-B14F-4D97-AF65-F5344CB8AC3E}">
        <p14:creationId xmlns:p14="http://schemas.microsoft.com/office/powerpoint/2010/main" val="2497568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4A3E0-B81B-7AE3-C14B-DF447E36B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D929EF-3655-36F2-1BED-9F81C0068F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5549" y="1798509"/>
            <a:ext cx="10636953" cy="4922966"/>
          </a:xfrm>
        </p:spPr>
        <p:txBody>
          <a:bodyPr>
            <a:normAutofit fontScale="92500" lnSpcReduction="10000"/>
          </a:bodyPr>
          <a:lstStyle/>
          <a:p>
            <a:pPr marL="442913" indent="-442913">
              <a:buNone/>
            </a:pPr>
            <a:r>
              <a:rPr lang="en-GB" sz="1600" dirty="0">
                <a:latin typeface="+mj-lt"/>
              </a:rPr>
              <a:t>Gold, E., Ross, S., Earnshaw, K. (2018) The ‘West Yorkshire Regional English Database’: Investigations into the Generalizability of Reference Populations for Forensic Speaker Comparison Casework. </a:t>
            </a:r>
            <a:r>
              <a:rPr lang="en-GB" sz="1600" i="1" dirty="0">
                <a:latin typeface="+mj-lt"/>
              </a:rPr>
              <a:t>Proc. </a:t>
            </a:r>
            <a:r>
              <a:rPr lang="en-GB" sz="1600" i="1" dirty="0" err="1">
                <a:latin typeface="+mj-lt"/>
              </a:rPr>
              <a:t>Interspeech</a:t>
            </a:r>
            <a:r>
              <a:rPr lang="en-GB" sz="1600" i="1" dirty="0">
                <a:latin typeface="+mj-lt"/>
              </a:rPr>
              <a:t> </a:t>
            </a:r>
            <a:r>
              <a:rPr lang="en-GB" sz="1600" dirty="0">
                <a:latin typeface="+mj-lt"/>
              </a:rPr>
              <a:t>2018, 2748-2752, </a:t>
            </a:r>
            <a:r>
              <a:rPr lang="en-GB" sz="1600" dirty="0">
                <a:latin typeface="+mj-lt"/>
                <a:hlinkClick r:id="rId3"/>
              </a:rPr>
              <a:t>https://doi.org/10.21437/Interspeech.2018-65</a:t>
            </a:r>
            <a:r>
              <a:rPr lang="en-GB" sz="1600" dirty="0">
                <a:latin typeface="+mj-lt"/>
              </a:rPr>
              <a:t> </a:t>
            </a:r>
          </a:p>
          <a:p>
            <a:pPr marL="442913" indent="-442913">
              <a:buNone/>
            </a:pPr>
            <a:r>
              <a:rPr lang="en-GB" sz="1600" dirty="0">
                <a:latin typeface="+mj-lt"/>
              </a:rPr>
              <a:t>Home Office (2003). Home Office circular 057/2003: Advice on the use of voice identification parades. http://webarchive.nationalarchives.gov.uk/20130308000037/http://www.homeoffice.gov.uk/about-us/corporate-publications-strategy/home-office-circulars/circulars2003/057-2003/ </a:t>
            </a:r>
          </a:p>
          <a:p>
            <a:pPr marL="442913" indent="-442913">
              <a:buNone/>
            </a:pPr>
            <a:r>
              <a:rPr lang="en-GB" sz="1600" dirty="0">
                <a:latin typeface="+mj-lt"/>
              </a:rPr>
              <a:t>McDougall, K., M. Duckworth and T. Hudson (2015) ‘Individual and group variation in disfluency features: a cross-accent investigation.’ In: The Scottish Consortium for </a:t>
            </a:r>
            <a:r>
              <a:rPr lang="en-GB" sz="1600" dirty="0" err="1">
                <a:latin typeface="+mj-lt"/>
              </a:rPr>
              <a:t>ICPhS</a:t>
            </a:r>
            <a:r>
              <a:rPr lang="en-GB" sz="1600" dirty="0">
                <a:latin typeface="+mj-lt"/>
              </a:rPr>
              <a:t> 2015 (ed.) Proceedings of the 18th International Congress of Phonetic Sciences, 10-14 August 2015, Glasgow. Paper number 0308.,1–5. </a:t>
            </a:r>
            <a:r>
              <a:rPr lang="en-GB" sz="1600" dirty="0">
                <a:latin typeface="+mj-lt"/>
                <a:hlinkClick r:id="rId4"/>
              </a:rPr>
              <a:t>http://www.icphs.info/pdfs/Papers/ICPHS0308.pdf</a:t>
            </a:r>
            <a:r>
              <a:rPr lang="en-GB" sz="1600" dirty="0">
                <a:latin typeface="+mj-lt"/>
              </a:rPr>
              <a:t> </a:t>
            </a:r>
          </a:p>
          <a:p>
            <a:pPr marL="442913" indent="-442913">
              <a:buNone/>
            </a:pPr>
            <a:r>
              <a:rPr lang="en-GB" sz="1600" dirty="0">
                <a:latin typeface="+mj-lt"/>
              </a:rPr>
              <a:t>Nolan, F., McDougall, K., de Jong, G., &amp; Hudson, T. (2009). 'The </a:t>
            </a:r>
            <a:r>
              <a:rPr lang="en-GB" sz="1600" dirty="0" err="1">
                <a:latin typeface="+mj-lt"/>
              </a:rPr>
              <a:t>DyViS</a:t>
            </a:r>
            <a:r>
              <a:rPr lang="en-GB" sz="1600" dirty="0">
                <a:latin typeface="+mj-lt"/>
              </a:rPr>
              <a:t> database: style-controlled recordings of 100 homogeneous speakers for forensic phonetic research.' International Journal of Speech, Language and the Law 16.1: 31-57. </a:t>
            </a:r>
          </a:p>
          <a:p>
            <a:pPr marL="442913" indent="-442913">
              <a:buNone/>
            </a:pPr>
            <a:r>
              <a:rPr lang="en-GB" sz="1600" dirty="0">
                <a:latin typeface="+mj-lt"/>
              </a:rPr>
              <a:t>Smith, H.M.J., </a:t>
            </a:r>
            <a:r>
              <a:rPr lang="en-GB" sz="1600" dirty="0" err="1">
                <a:latin typeface="+mj-lt"/>
              </a:rPr>
              <a:t>Roeser</a:t>
            </a:r>
            <a:r>
              <a:rPr lang="en-GB" sz="1600" dirty="0">
                <a:latin typeface="+mj-lt"/>
              </a:rPr>
              <a:t>, J., Pautz, N., Davis, J.P., Robson, J., Wright, D., Braber, N. and Stacey, P.C. (2023) Evaluating earwitness identification procedures: adapting pre-parade instructions and parade procedure. </a:t>
            </a:r>
            <a:r>
              <a:rPr lang="en-GB" sz="1600" i="1" dirty="0">
                <a:latin typeface="+mj-lt"/>
              </a:rPr>
              <a:t>Memory</a:t>
            </a:r>
            <a:r>
              <a:rPr lang="en-GB" sz="1600" dirty="0">
                <a:latin typeface="+mj-lt"/>
              </a:rPr>
              <a:t> 31(1): 147–161.</a:t>
            </a:r>
          </a:p>
          <a:p>
            <a:pPr marL="442913" indent="-442913">
              <a:buNone/>
            </a:pPr>
            <a:r>
              <a:rPr lang="en-GB" sz="1600" dirty="0">
                <a:latin typeface="+mj-lt"/>
              </a:rPr>
              <a:t>Smith, H., Bird, K., </a:t>
            </a:r>
            <a:r>
              <a:rPr lang="en-GB" sz="1600" dirty="0" err="1">
                <a:latin typeface="+mj-lt"/>
              </a:rPr>
              <a:t>Roeser</a:t>
            </a:r>
            <a:r>
              <a:rPr lang="en-GB" sz="1600" dirty="0">
                <a:latin typeface="+mj-lt"/>
              </a:rPr>
              <a:t>, J., Robson, J., Braber, N., Wright, D., and Stacey, P. (2020). Voice parade procedures: investigating methods of optimising witness performance. </a:t>
            </a:r>
            <a:r>
              <a:rPr lang="en-GB" sz="1600" i="1" dirty="0">
                <a:latin typeface="+mj-lt"/>
              </a:rPr>
              <a:t>Memory</a:t>
            </a:r>
            <a:r>
              <a:rPr lang="en-GB" sz="1600" dirty="0">
                <a:latin typeface="+mj-lt"/>
              </a:rPr>
              <a:t> 28(1): 2–17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B433B2-E3FA-816C-DA21-014A146904A1}"/>
              </a:ext>
            </a:extLst>
          </p:cNvPr>
          <p:cNvSpPr txBox="1">
            <a:spLocks/>
          </p:cNvSpPr>
          <p:nvPr/>
        </p:nvSpPr>
        <p:spPr>
          <a:xfrm>
            <a:off x="1257301" y="1956723"/>
            <a:ext cx="9664700" cy="427260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4625" indent="0">
              <a:buNone/>
            </a:pPr>
            <a:endParaRPr lang="en-GB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396686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0458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Twitter new cross mark Icon PNG X - veeForu">
            <a:extLst>
              <a:ext uri="{FF2B5EF4-FFF2-40B4-BE49-F238E27FC236}">
                <a16:creationId xmlns:a16="http://schemas.microsoft.com/office/drawing/2014/main" id="{F0619B3B-7DD9-CBD8-62DC-85EE5EB75BA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3576" b="86076" l="29668" r="7031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4588" t="4513" r="24610" b="4861"/>
          <a:stretch/>
        </p:blipFill>
        <p:spPr bwMode="auto">
          <a:xfrm>
            <a:off x="2205291" y="3712912"/>
            <a:ext cx="854309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649563" y="1218839"/>
            <a:ext cx="59195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rPr>
              <a:t>Thank you!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85A8536-D4EA-5B4A-B25F-06F4477ECA04}"/>
              </a:ext>
            </a:extLst>
          </p:cNvPr>
          <p:cNvSpPr txBox="1"/>
          <p:nvPr/>
        </p:nvSpPr>
        <p:spPr>
          <a:xfrm>
            <a:off x="3273078" y="3849149"/>
            <a:ext cx="32507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rPr>
              <a:t>@</a:t>
            </a:r>
            <a:r>
              <a:rPr kumimoji="0" lang="en-GB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rPr>
              <a:t>ivipproject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E897C5D-B70B-4343-BCC3-8C28B65CA5D7}"/>
              </a:ext>
            </a:extLst>
          </p:cNvPr>
          <p:cNvSpPr txBox="1"/>
          <p:nvPr/>
        </p:nvSpPr>
        <p:spPr>
          <a:xfrm>
            <a:off x="3273078" y="2711765"/>
            <a:ext cx="86725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rPr>
              <a:t>www.phonetics.mmll.cam.ac.uk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rPr>
              <a:t>/</a:t>
            </a:r>
            <a:r>
              <a:rPr kumimoji="0" lang="en-GB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rPr>
              <a:t>ivip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pic>
        <p:nvPicPr>
          <p:cNvPr id="7" name="Graphic 29" descr="Internet with solid fill">
            <a:extLst>
              <a:ext uri="{FF2B5EF4-FFF2-40B4-BE49-F238E27FC236}">
                <a16:creationId xmlns:a16="http://schemas.microsoft.com/office/drawing/2014/main" id="{6FA6AC3C-4AA8-634F-A4C8-969CE6CFFC9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050239" y="2499473"/>
            <a:ext cx="1009361" cy="1009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464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021C62-5BE4-1109-B4AF-94334BA397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8795" y="3027078"/>
            <a:ext cx="4840941" cy="1650237"/>
          </a:xfrm>
        </p:spPr>
        <p:txBody>
          <a:bodyPr/>
          <a:lstStyle/>
          <a:p>
            <a:pPr marL="0" indent="0">
              <a:buNone/>
            </a:pPr>
            <a:r>
              <a:rPr lang="en-GB" b="1" dirty="0">
                <a:latin typeface="+mj-lt"/>
              </a:rPr>
              <a:t>Home Office circular 057 / 2003</a:t>
            </a:r>
          </a:p>
          <a:p>
            <a:pPr marL="0" indent="0">
              <a:buNone/>
            </a:pPr>
            <a:r>
              <a:rPr lang="en-GB" dirty="0">
                <a:latin typeface="+mj-lt"/>
              </a:rPr>
              <a:t>Advice on the use of voice identification parades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3DEC0EF-8ABE-86F7-6431-B816E23F6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136525"/>
            <a:ext cx="10240903" cy="1233488"/>
          </a:xfrm>
        </p:spPr>
        <p:txBody>
          <a:bodyPr/>
          <a:lstStyle/>
          <a:p>
            <a:r>
              <a:rPr lang="en-GB" dirty="0"/>
              <a:t>Voice parades</a:t>
            </a:r>
          </a:p>
        </p:txBody>
      </p:sp>
      <p:pic>
        <p:nvPicPr>
          <p:cNvPr id="5" name="Picture 12" descr="Lineup">
            <a:extLst>
              <a:ext uri="{FF2B5EF4-FFF2-40B4-BE49-F238E27FC236}">
                <a16:creationId xmlns:a16="http://schemas.microsoft.com/office/drawing/2014/main" id="{1D328777-3AA3-4687-7B8B-02CE4D5A516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84"/>
          <a:stretch/>
        </p:blipFill>
        <p:spPr bwMode="auto">
          <a:xfrm>
            <a:off x="6133912" y="2519208"/>
            <a:ext cx="5478590" cy="2988707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2086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4A3E0-B81B-7AE3-C14B-DF447E36B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IVIP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D929EF-3655-36F2-1BED-9F81C0068F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5018" y="1899263"/>
            <a:ext cx="10321964" cy="4822211"/>
          </a:xfrm>
          <a:noFill/>
          <a:ln>
            <a:solidFill>
              <a:srgbClr val="20458C"/>
            </a:solidFill>
          </a:ln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GB" sz="1000" b="0" i="0" dirty="0">
              <a:solidFill>
                <a:srgbClr val="171717"/>
              </a:solidFill>
              <a:effectLst/>
              <a:latin typeface="+mj-lt"/>
            </a:endParaRPr>
          </a:p>
          <a:p>
            <a:pPr marL="0" indent="0" algn="ctr">
              <a:buNone/>
            </a:pPr>
            <a:r>
              <a:rPr lang="en-GB" b="0" i="0" dirty="0">
                <a:solidFill>
                  <a:srgbClr val="171717"/>
                </a:solidFill>
                <a:effectLst/>
                <a:latin typeface="+mj-lt"/>
              </a:rPr>
              <a:t>Improving Voice Identification Procedures</a:t>
            </a:r>
          </a:p>
          <a:p>
            <a:pPr marL="0" indent="0" algn="ctr">
              <a:buNone/>
            </a:pPr>
            <a:endParaRPr lang="en-GB" dirty="0">
              <a:solidFill>
                <a:srgbClr val="171717"/>
              </a:solidFill>
              <a:latin typeface="+mj-lt"/>
            </a:endParaRPr>
          </a:p>
          <a:p>
            <a:pPr marL="0" indent="0" algn="ctr">
              <a:buNone/>
            </a:pPr>
            <a:endParaRPr lang="en-GB" dirty="0">
              <a:latin typeface="+mj-lt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F0931CA-C8E5-45D9-4676-6C56EB929F04}"/>
              </a:ext>
            </a:extLst>
          </p:cNvPr>
          <p:cNvSpPr txBox="1">
            <a:spLocks/>
          </p:cNvSpPr>
          <p:nvPr/>
        </p:nvSpPr>
        <p:spPr>
          <a:xfrm>
            <a:off x="2435308" y="3025177"/>
            <a:ext cx="3499776" cy="1503792"/>
          </a:xfrm>
          <a:prstGeom prst="rect">
            <a:avLst/>
          </a:prstGeom>
          <a:ln>
            <a:solidFill>
              <a:srgbClr val="20458C"/>
            </a:solidFill>
          </a:ln>
        </p:spPr>
        <p:txBody>
          <a:bodyPr vert="horz" lIns="0" tIns="0" rIns="0" bIns="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1800" b="1" dirty="0">
                <a:latin typeface="+mj-lt"/>
              </a:rPr>
              <a:t>Strand 1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sz="1800" b="0" i="0" dirty="0">
                <a:solidFill>
                  <a:srgbClr val="171717"/>
                </a:solidFill>
                <a:effectLst/>
                <a:latin typeface="+mj-lt"/>
              </a:rPr>
              <a:t>Establishing optimal parameter values for voice parade procedures</a:t>
            </a:r>
            <a:endParaRPr lang="en-GB" sz="1800" dirty="0">
              <a:latin typeface="+mj-lt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E751A8C-929C-FA95-A7F0-A9E9232645AB}"/>
              </a:ext>
            </a:extLst>
          </p:cNvPr>
          <p:cNvSpPr txBox="1">
            <a:spLocks/>
          </p:cNvSpPr>
          <p:nvPr/>
        </p:nvSpPr>
        <p:spPr>
          <a:xfrm>
            <a:off x="6355577" y="3025177"/>
            <a:ext cx="3499776" cy="1503792"/>
          </a:xfrm>
          <a:prstGeom prst="rect">
            <a:avLst/>
          </a:prstGeom>
          <a:ln>
            <a:solidFill>
              <a:srgbClr val="20458C"/>
            </a:solidFill>
          </a:ln>
        </p:spPr>
        <p:txBody>
          <a:bodyPr vert="horz" lIns="0" tIns="0" rIns="0" bIns="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1800" b="1" dirty="0">
                <a:latin typeface="+mj-lt"/>
              </a:rPr>
              <a:t>Strand 2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sz="1800" b="0" i="0" dirty="0">
                <a:solidFill>
                  <a:srgbClr val="171717"/>
                </a:solidFill>
                <a:effectLst/>
                <a:latin typeface="+mj-lt"/>
              </a:rPr>
              <a:t>Exploring the psycho-phonetic underpinnings of voice distinctiveness</a:t>
            </a:r>
            <a:endParaRPr lang="en-GB" sz="1800" dirty="0">
              <a:latin typeface="+mj-lt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E68048A6-7C42-6320-E015-BF0835B953F9}"/>
              </a:ext>
            </a:extLst>
          </p:cNvPr>
          <p:cNvSpPr txBox="1">
            <a:spLocks/>
          </p:cNvSpPr>
          <p:nvPr/>
        </p:nvSpPr>
        <p:spPr>
          <a:xfrm>
            <a:off x="2435308" y="4800189"/>
            <a:ext cx="3499776" cy="1503792"/>
          </a:xfrm>
          <a:prstGeom prst="rect">
            <a:avLst/>
          </a:prstGeom>
          <a:ln>
            <a:solidFill>
              <a:srgbClr val="20458C"/>
            </a:solidFill>
          </a:ln>
        </p:spPr>
        <p:txBody>
          <a:bodyPr vert="horz" lIns="0" tIns="0" rIns="0" bIns="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1800" b="1" dirty="0">
                <a:latin typeface="+mj-lt"/>
              </a:rPr>
              <a:t>Strand 3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sz="1800" b="0" i="0" dirty="0">
                <a:solidFill>
                  <a:srgbClr val="171717"/>
                </a:solidFill>
                <a:effectLst/>
                <a:latin typeface="+mj-lt"/>
              </a:rPr>
              <a:t>Investigating how social stereotypes affect voice identification</a:t>
            </a:r>
            <a:endParaRPr lang="en-GB" sz="1800" dirty="0">
              <a:latin typeface="+mj-lt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607B6C6-CBDB-1410-60EE-F7393C26E334}"/>
              </a:ext>
            </a:extLst>
          </p:cNvPr>
          <p:cNvSpPr txBox="1">
            <a:spLocks/>
          </p:cNvSpPr>
          <p:nvPr/>
        </p:nvSpPr>
        <p:spPr>
          <a:xfrm>
            <a:off x="6355577" y="4800189"/>
            <a:ext cx="3499776" cy="1503792"/>
          </a:xfrm>
          <a:prstGeom prst="rect">
            <a:avLst/>
          </a:prstGeom>
          <a:ln>
            <a:solidFill>
              <a:srgbClr val="20458C"/>
            </a:solidFill>
          </a:ln>
        </p:spPr>
        <p:txBody>
          <a:bodyPr vert="horz" lIns="0" tIns="0" rIns="0" bIns="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1800" b="1" dirty="0">
                <a:latin typeface="+mj-lt"/>
              </a:rPr>
              <a:t>Strand 4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sz="1800" b="0" i="0" dirty="0">
                <a:solidFill>
                  <a:srgbClr val="171717"/>
                </a:solidFill>
                <a:effectLst/>
                <a:latin typeface="+mj-lt"/>
              </a:rPr>
              <a:t>Examining the accuracy of criminal justice practitioners’ knowledge and beliefs with respect to voice identification procedures</a:t>
            </a:r>
            <a:endParaRPr lang="en-GB"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56265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5" grpId="0" animBg="1"/>
      <p:bldP spid="7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4A3E0-B81B-7AE3-C14B-DF447E36B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IVIP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D929EF-3655-36F2-1BED-9F81C0068F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5018" y="1899263"/>
            <a:ext cx="10321964" cy="4822211"/>
          </a:xfrm>
          <a:noFill/>
          <a:ln>
            <a:solidFill>
              <a:srgbClr val="20458C"/>
            </a:solidFill>
          </a:ln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GB" sz="1000" b="0" i="0" dirty="0">
              <a:solidFill>
                <a:srgbClr val="171717"/>
              </a:solidFill>
              <a:effectLst/>
              <a:latin typeface="+mj-lt"/>
            </a:endParaRPr>
          </a:p>
          <a:p>
            <a:pPr marL="0" indent="0" algn="ctr">
              <a:buNone/>
            </a:pPr>
            <a:r>
              <a:rPr lang="en-GB" b="0" i="0" dirty="0">
                <a:solidFill>
                  <a:srgbClr val="171717"/>
                </a:solidFill>
                <a:effectLst/>
                <a:latin typeface="+mj-lt"/>
              </a:rPr>
              <a:t>Improving Voice Identification Procedures</a:t>
            </a:r>
          </a:p>
          <a:p>
            <a:pPr marL="0" indent="0" algn="ctr">
              <a:buNone/>
            </a:pPr>
            <a:endParaRPr lang="en-GB" dirty="0">
              <a:solidFill>
                <a:srgbClr val="171717"/>
              </a:solidFill>
              <a:latin typeface="+mj-lt"/>
            </a:endParaRPr>
          </a:p>
          <a:p>
            <a:pPr marL="0" indent="0" algn="ctr">
              <a:buNone/>
            </a:pPr>
            <a:endParaRPr lang="en-GB" dirty="0">
              <a:latin typeface="+mj-lt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F0931CA-C8E5-45D9-4676-6C56EB929F04}"/>
              </a:ext>
            </a:extLst>
          </p:cNvPr>
          <p:cNvSpPr txBox="1">
            <a:spLocks/>
          </p:cNvSpPr>
          <p:nvPr/>
        </p:nvSpPr>
        <p:spPr>
          <a:xfrm>
            <a:off x="2435308" y="3025177"/>
            <a:ext cx="3499776" cy="1503792"/>
          </a:xfrm>
          <a:prstGeom prst="rect">
            <a:avLst/>
          </a:prstGeom>
          <a:ln>
            <a:solidFill>
              <a:srgbClr val="20458C"/>
            </a:solidFill>
          </a:ln>
        </p:spPr>
        <p:txBody>
          <a:bodyPr vert="horz" lIns="0" tIns="0" rIns="0" bIns="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1800" b="1" dirty="0">
                <a:latin typeface="+mj-lt"/>
              </a:rPr>
              <a:t>Strand 1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sz="1800" b="0" i="0" dirty="0">
                <a:solidFill>
                  <a:srgbClr val="171717"/>
                </a:solidFill>
                <a:effectLst/>
                <a:latin typeface="+mj-lt"/>
              </a:rPr>
              <a:t>Establishing optimal parameter values for voice parade procedures</a:t>
            </a:r>
            <a:endParaRPr lang="en-GB" sz="1800" dirty="0">
              <a:latin typeface="+mj-lt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E751A8C-929C-FA95-A7F0-A9E9232645AB}"/>
              </a:ext>
            </a:extLst>
          </p:cNvPr>
          <p:cNvSpPr txBox="1">
            <a:spLocks/>
          </p:cNvSpPr>
          <p:nvPr/>
        </p:nvSpPr>
        <p:spPr>
          <a:xfrm>
            <a:off x="6355577" y="3025177"/>
            <a:ext cx="3499776" cy="1503792"/>
          </a:xfrm>
          <a:prstGeom prst="rect">
            <a:avLst/>
          </a:prstGeom>
          <a:ln>
            <a:solidFill>
              <a:srgbClr val="20458C"/>
            </a:solidFill>
          </a:ln>
        </p:spPr>
        <p:txBody>
          <a:bodyPr vert="horz" lIns="0" tIns="0" rIns="0" bIns="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1800" b="1" dirty="0">
                <a:latin typeface="+mj-lt"/>
              </a:rPr>
              <a:t>Strand 2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sz="1800" b="0" i="0" dirty="0">
                <a:solidFill>
                  <a:srgbClr val="171717"/>
                </a:solidFill>
                <a:effectLst/>
                <a:latin typeface="+mj-lt"/>
              </a:rPr>
              <a:t>Exploring the psycho-phonetic underpinnings of voice distinctiveness</a:t>
            </a:r>
            <a:endParaRPr lang="en-GB" sz="1800" dirty="0">
              <a:latin typeface="+mj-lt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E68048A6-7C42-6320-E015-BF0835B953F9}"/>
              </a:ext>
            </a:extLst>
          </p:cNvPr>
          <p:cNvSpPr txBox="1">
            <a:spLocks/>
          </p:cNvSpPr>
          <p:nvPr/>
        </p:nvSpPr>
        <p:spPr>
          <a:xfrm>
            <a:off x="2435308" y="4800189"/>
            <a:ext cx="3499776" cy="150379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20458C"/>
            </a:solidFill>
          </a:ln>
        </p:spPr>
        <p:txBody>
          <a:bodyPr vert="horz" lIns="0" tIns="0" rIns="0" bIns="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1800" b="1" dirty="0">
                <a:latin typeface="+mj-lt"/>
              </a:rPr>
              <a:t>Strand 3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sz="1800" b="0" i="0" dirty="0">
                <a:solidFill>
                  <a:srgbClr val="171717"/>
                </a:solidFill>
                <a:effectLst/>
                <a:latin typeface="+mj-lt"/>
              </a:rPr>
              <a:t>Investigating how social stereotypes affect voice identification</a:t>
            </a:r>
            <a:endParaRPr lang="en-GB" sz="1800" dirty="0">
              <a:latin typeface="+mj-lt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607B6C6-CBDB-1410-60EE-F7393C26E334}"/>
              </a:ext>
            </a:extLst>
          </p:cNvPr>
          <p:cNvSpPr txBox="1">
            <a:spLocks/>
          </p:cNvSpPr>
          <p:nvPr/>
        </p:nvSpPr>
        <p:spPr>
          <a:xfrm>
            <a:off x="6355577" y="4800189"/>
            <a:ext cx="3499776" cy="1503792"/>
          </a:xfrm>
          <a:prstGeom prst="rect">
            <a:avLst/>
          </a:prstGeom>
          <a:ln>
            <a:solidFill>
              <a:srgbClr val="20458C"/>
            </a:solidFill>
          </a:ln>
        </p:spPr>
        <p:txBody>
          <a:bodyPr vert="horz" lIns="0" tIns="0" rIns="0" bIns="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1800" b="1" dirty="0">
                <a:latin typeface="+mj-lt"/>
              </a:rPr>
              <a:t>Strand 4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sz="1800" b="0" i="0" dirty="0">
                <a:solidFill>
                  <a:srgbClr val="171717"/>
                </a:solidFill>
                <a:effectLst/>
                <a:latin typeface="+mj-lt"/>
              </a:rPr>
              <a:t>Examining the accuracy of criminal justice practitioners’ knowledge and beliefs with respect to voice identification procedures</a:t>
            </a:r>
            <a:endParaRPr lang="en-GB"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72303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4A3E0-B81B-7AE3-C14B-DF447E36B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Stereotypes and voice parades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8FA9704-7EC0-C0A7-89C2-F1672B079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5018" y="1654228"/>
            <a:ext cx="10321964" cy="4822211"/>
          </a:xfrm>
          <a:noFill/>
          <a:ln>
            <a:solidFill>
              <a:srgbClr val="20458C"/>
            </a:solidFill>
          </a:ln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GB" sz="1000" b="0" i="0" dirty="0">
              <a:solidFill>
                <a:srgbClr val="171717"/>
              </a:solidFill>
              <a:effectLst/>
              <a:latin typeface="+mj-lt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b="1" i="0" dirty="0">
                <a:solidFill>
                  <a:srgbClr val="171717"/>
                </a:solidFill>
                <a:effectLst/>
                <a:latin typeface="+mj-lt"/>
              </a:rPr>
              <a:t>   Stran</a:t>
            </a:r>
            <a:r>
              <a:rPr lang="en-GB" b="1" dirty="0">
                <a:solidFill>
                  <a:srgbClr val="171717"/>
                </a:solidFill>
                <a:latin typeface="+mj-lt"/>
              </a:rPr>
              <a:t>d 3</a:t>
            </a:r>
            <a:endParaRPr lang="en-GB" b="1" i="0" dirty="0">
              <a:solidFill>
                <a:srgbClr val="171717"/>
              </a:solidFill>
              <a:effectLst/>
              <a:latin typeface="+mj-lt"/>
            </a:endParaRPr>
          </a:p>
          <a:p>
            <a:pPr marL="0" indent="0" algn="ctr">
              <a:buNone/>
            </a:pPr>
            <a:endParaRPr lang="en-GB" dirty="0">
              <a:solidFill>
                <a:srgbClr val="171717"/>
              </a:solidFill>
              <a:latin typeface="+mj-lt"/>
            </a:endParaRPr>
          </a:p>
          <a:p>
            <a:pPr marL="0" indent="0" algn="ctr">
              <a:buNone/>
            </a:pPr>
            <a:endParaRPr lang="en-GB" dirty="0">
              <a:latin typeface="+mj-lt"/>
            </a:endParaRPr>
          </a:p>
          <a:p>
            <a:pPr marL="0" indent="0" algn="ctr">
              <a:buNone/>
            </a:pPr>
            <a:endParaRPr lang="en-GB" dirty="0">
              <a:latin typeface="+mj-lt"/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584F62B7-8741-9EA2-339C-545A1B156444}"/>
              </a:ext>
            </a:extLst>
          </p:cNvPr>
          <p:cNvSpPr txBox="1">
            <a:spLocks/>
          </p:cNvSpPr>
          <p:nvPr/>
        </p:nvSpPr>
        <p:spPr>
          <a:xfrm>
            <a:off x="1060238" y="2356576"/>
            <a:ext cx="9872805" cy="1805181"/>
          </a:xfrm>
          <a:prstGeom prst="rect">
            <a:avLst/>
          </a:prstGeom>
          <a:ln>
            <a:solidFill>
              <a:srgbClr val="20458C"/>
            </a:solidFill>
          </a:ln>
        </p:spPr>
        <p:txBody>
          <a:bodyPr vert="horz" lIns="0" tIns="0" rIns="0" bIns="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GB" sz="1800" b="1" dirty="0">
                <a:latin typeface="+mj-lt"/>
              </a:rPr>
              <a:t> Experiment 1: </a:t>
            </a:r>
            <a:r>
              <a:rPr lang="en-GB" sz="1800" b="1" i="1" dirty="0">
                <a:latin typeface="+mj-lt"/>
              </a:rPr>
              <a:t>accent</a:t>
            </a:r>
            <a:endParaRPr lang="en-GB" sz="1800" b="1" dirty="0">
              <a:latin typeface="+mj-lt"/>
            </a:endParaRPr>
          </a:p>
          <a:p>
            <a:pPr marL="357188" indent="-171450">
              <a:lnSpc>
                <a:spcPct val="100000"/>
              </a:lnSpc>
            </a:pPr>
            <a:r>
              <a:rPr lang="en-GB" sz="1800" dirty="0">
                <a:latin typeface="+mj-lt"/>
              </a:rPr>
              <a:t>180 participants, 10 social traits, 10 behaviours (including criminal offences)</a:t>
            </a:r>
          </a:p>
          <a:p>
            <a:pPr marL="357188" indent="-171450">
              <a:lnSpc>
                <a:spcPct val="100000"/>
              </a:lnSpc>
            </a:pPr>
            <a:r>
              <a:rPr lang="en-GB" sz="1800" dirty="0">
                <a:latin typeface="+mj-lt"/>
              </a:rPr>
              <a:t>Listeners rated different accents have possessing, or not, different social traits</a:t>
            </a:r>
          </a:p>
          <a:p>
            <a:pPr marL="357188" indent="-171450">
              <a:lnSpc>
                <a:spcPct val="100000"/>
              </a:lnSpc>
            </a:pPr>
            <a:r>
              <a:rPr lang="en-GB" sz="1800" dirty="0">
                <a:latin typeface="+mj-lt"/>
              </a:rPr>
              <a:t>Listeners rated different accents as being more or less likely to behave in certain ways and commit certain criminal offences 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C33733F8-CD22-568F-B96C-12281B7441A6}"/>
              </a:ext>
            </a:extLst>
          </p:cNvPr>
          <p:cNvSpPr txBox="1">
            <a:spLocks/>
          </p:cNvSpPr>
          <p:nvPr/>
        </p:nvSpPr>
        <p:spPr>
          <a:xfrm>
            <a:off x="1060238" y="4438697"/>
            <a:ext cx="9872806" cy="1805180"/>
          </a:xfrm>
          <a:prstGeom prst="rect">
            <a:avLst/>
          </a:prstGeom>
          <a:ln>
            <a:solidFill>
              <a:srgbClr val="20458C"/>
            </a:solidFill>
          </a:ln>
        </p:spPr>
        <p:txBody>
          <a:bodyPr vert="horz" lIns="0" tIns="0" rIns="0" bIns="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GB" sz="1800" b="1" dirty="0">
                <a:latin typeface="+mj-lt"/>
              </a:rPr>
              <a:t> Experiment 2: </a:t>
            </a:r>
            <a:r>
              <a:rPr lang="en-GB" sz="1800" b="1" i="1" dirty="0">
                <a:latin typeface="+mj-lt"/>
              </a:rPr>
              <a:t>pitch and articulation rate</a:t>
            </a:r>
            <a:endParaRPr lang="en-GB" sz="1800" b="1" dirty="0">
              <a:latin typeface="+mj-lt"/>
            </a:endParaRPr>
          </a:p>
          <a:p>
            <a:pPr marL="357188" indent="-171450">
              <a:lnSpc>
                <a:spcPct val="100000"/>
              </a:lnSpc>
            </a:pPr>
            <a:r>
              <a:rPr lang="en-GB" sz="1800" dirty="0">
                <a:latin typeface="+mj-lt"/>
              </a:rPr>
              <a:t>180 participants, 9 voices, 10 social traits, 10 behaviours (including criminal offences)</a:t>
            </a:r>
          </a:p>
          <a:p>
            <a:pPr marL="357188" indent="-171450">
              <a:lnSpc>
                <a:spcPct val="100000"/>
              </a:lnSpc>
            </a:pPr>
            <a:r>
              <a:rPr lang="en-GB" sz="1800" dirty="0">
                <a:latin typeface="+mj-lt"/>
              </a:rPr>
              <a:t>Listeners rated lower-pitched voices less positively for social traits</a:t>
            </a:r>
          </a:p>
          <a:p>
            <a:pPr marL="357188" indent="-171450">
              <a:lnSpc>
                <a:spcPct val="100000"/>
              </a:lnSpc>
            </a:pPr>
            <a:r>
              <a:rPr lang="en-GB" sz="1800" dirty="0">
                <a:latin typeface="+mj-lt"/>
              </a:rPr>
              <a:t>Listeners rated voices with lower articulation rates less negatively for social traits </a:t>
            </a:r>
            <a:r>
              <a:rPr lang="en-GB" sz="1800" i="1" dirty="0">
                <a:latin typeface="+mj-lt"/>
              </a:rPr>
              <a:t>and </a:t>
            </a:r>
            <a:r>
              <a:rPr lang="en-GB" sz="1800" dirty="0">
                <a:latin typeface="+mj-lt"/>
              </a:rPr>
              <a:t>for morally good behaviours and criminal behaviours. </a:t>
            </a:r>
          </a:p>
        </p:txBody>
      </p:sp>
    </p:spTree>
    <p:extLst>
      <p:ext uri="{BB962C8B-B14F-4D97-AF65-F5344CB8AC3E}">
        <p14:creationId xmlns:p14="http://schemas.microsoft.com/office/powerpoint/2010/main" val="2878607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4A3E0-B81B-7AE3-C14B-DF447E36B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Stereotypes and voice parades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84316F-6562-8AA1-52BE-0363DB60C8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000" b="1" dirty="0">
                <a:latin typeface="+mj-lt"/>
              </a:rPr>
              <a:t>Experiment 3: </a:t>
            </a:r>
            <a:r>
              <a:rPr lang="en-GB" sz="2000" b="1" i="1" dirty="0">
                <a:latin typeface="+mj-lt"/>
              </a:rPr>
              <a:t>effects of these listener attitudes on voice parades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5306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4A3E0-B81B-7AE3-C14B-DF447E36B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IVIP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D929EF-3655-36F2-1BED-9F81C0068F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5018" y="1899263"/>
            <a:ext cx="10321964" cy="4822211"/>
          </a:xfrm>
          <a:noFill/>
          <a:ln>
            <a:solidFill>
              <a:srgbClr val="20458C"/>
            </a:solidFill>
          </a:ln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GB" sz="1000" b="0" i="0" dirty="0">
              <a:solidFill>
                <a:srgbClr val="171717"/>
              </a:solidFill>
              <a:effectLst/>
              <a:latin typeface="+mj-lt"/>
            </a:endParaRPr>
          </a:p>
          <a:p>
            <a:pPr marL="0" indent="0" algn="ctr">
              <a:buNone/>
            </a:pPr>
            <a:r>
              <a:rPr lang="en-GB" b="0" i="0" dirty="0">
                <a:solidFill>
                  <a:srgbClr val="171717"/>
                </a:solidFill>
                <a:effectLst/>
                <a:latin typeface="+mj-lt"/>
              </a:rPr>
              <a:t>Improving Voice Identification Procedures</a:t>
            </a:r>
          </a:p>
          <a:p>
            <a:pPr marL="0" indent="0" algn="ctr">
              <a:buNone/>
            </a:pPr>
            <a:endParaRPr lang="en-GB" dirty="0">
              <a:solidFill>
                <a:srgbClr val="171717"/>
              </a:solidFill>
              <a:latin typeface="+mj-lt"/>
            </a:endParaRPr>
          </a:p>
          <a:p>
            <a:pPr marL="0" indent="0" algn="ctr">
              <a:buNone/>
            </a:pPr>
            <a:endParaRPr lang="en-GB" dirty="0">
              <a:latin typeface="+mj-lt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F0931CA-C8E5-45D9-4676-6C56EB929F04}"/>
              </a:ext>
            </a:extLst>
          </p:cNvPr>
          <p:cNvSpPr txBox="1">
            <a:spLocks/>
          </p:cNvSpPr>
          <p:nvPr/>
        </p:nvSpPr>
        <p:spPr>
          <a:xfrm>
            <a:off x="2435308" y="3025177"/>
            <a:ext cx="3499776" cy="1503792"/>
          </a:xfrm>
          <a:prstGeom prst="rect">
            <a:avLst/>
          </a:prstGeom>
          <a:ln>
            <a:solidFill>
              <a:srgbClr val="20458C"/>
            </a:solidFill>
          </a:ln>
        </p:spPr>
        <p:txBody>
          <a:bodyPr vert="horz" lIns="0" tIns="0" rIns="0" bIns="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1800" b="1" dirty="0">
                <a:latin typeface="+mj-lt"/>
              </a:rPr>
              <a:t>Strand 1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sz="1800" b="0" i="0" dirty="0">
                <a:solidFill>
                  <a:srgbClr val="171717"/>
                </a:solidFill>
                <a:effectLst/>
                <a:latin typeface="+mj-lt"/>
              </a:rPr>
              <a:t>Establishing optimal parameter values for voice parade procedures</a:t>
            </a:r>
            <a:endParaRPr lang="en-GB" sz="1800" dirty="0">
              <a:latin typeface="+mj-lt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E751A8C-929C-FA95-A7F0-A9E9232645AB}"/>
              </a:ext>
            </a:extLst>
          </p:cNvPr>
          <p:cNvSpPr txBox="1">
            <a:spLocks/>
          </p:cNvSpPr>
          <p:nvPr/>
        </p:nvSpPr>
        <p:spPr>
          <a:xfrm>
            <a:off x="6355577" y="3025177"/>
            <a:ext cx="3499776" cy="1503792"/>
          </a:xfrm>
          <a:prstGeom prst="rect">
            <a:avLst/>
          </a:prstGeom>
          <a:ln>
            <a:solidFill>
              <a:srgbClr val="20458C"/>
            </a:solidFill>
          </a:ln>
        </p:spPr>
        <p:txBody>
          <a:bodyPr vert="horz" lIns="0" tIns="0" rIns="0" bIns="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1800" b="1" dirty="0">
                <a:latin typeface="+mj-lt"/>
              </a:rPr>
              <a:t>Strand 2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sz="1800" b="0" i="0" dirty="0">
                <a:solidFill>
                  <a:srgbClr val="171717"/>
                </a:solidFill>
                <a:effectLst/>
                <a:latin typeface="+mj-lt"/>
              </a:rPr>
              <a:t>Exploring the psycho-phonetic underpinnings of voice distinctiveness</a:t>
            </a:r>
            <a:endParaRPr lang="en-GB" sz="1800" dirty="0">
              <a:latin typeface="+mj-lt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E68048A6-7C42-6320-E015-BF0835B953F9}"/>
              </a:ext>
            </a:extLst>
          </p:cNvPr>
          <p:cNvSpPr txBox="1">
            <a:spLocks/>
          </p:cNvSpPr>
          <p:nvPr/>
        </p:nvSpPr>
        <p:spPr>
          <a:xfrm>
            <a:off x="2435308" y="4800189"/>
            <a:ext cx="3499776" cy="150379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20458C"/>
            </a:solidFill>
          </a:ln>
        </p:spPr>
        <p:txBody>
          <a:bodyPr vert="horz" lIns="0" tIns="0" rIns="0" bIns="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1800" b="1" dirty="0">
                <a:latin typeface="+mj-lt"/>
              </a:rPr>
              <a:t>Strand 3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sz="1800" b="0" i="0" dirty="0">
                <a:solidFill>
                  <a:srgbClr val="171717"/>
                </a:solidFill>
                <a:effectLst/>
                <a:latin typeface="+mj-lt"/>
              </a:rPr>
              <a:t>Investigating how social stereotypes affect voice identification</a:t>
            </a:r>
            <a:endParaRPr lang="en-GB" sz="1800" dirty="0">
              <a:latin typeface="+mj-lt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607B6C6-CBDB-1410-60EE-F7393C26E334}"/>
              </a:ext>
            </a:extLst>
          </p:cNvPr>
          <p:cNvSpPr txBox="1">
            <a:spLocks/>
          </p:cNvSpPr>
          <p:nvPr/>
        </p:nvSpPr>
        <p:spPr>
          <a:xfrm>
            <a:off x="6355577" y="4800189"/>
            <a:ext cx="3499776" cy="1503792"/>
          </a:xfrm>
          <a:prstGeom prst="rect">
            <a:avLst/>
          </a:prstGeom>
          <a:ln>
            <a:solidFill>
              <a:srgbClr val="20458C"/>
            </a:solidFill>
          </a:ln>
        </p:spPr>
        <p:txBody>
          <a:bodyPr vert="horz" lIns="0" tIns="0" rIns="0" bIns="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1800" b="1" dirty="0">
                <a:latin typeface="+mj-lt"/>
              </a:rPr>
              <a:t>Strand 4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sz="1800" b="0" i="0" dirty="0">
                <a:solidFill>
                  <a:srgbClr val="171717"/>
                </a:solidFill>
                <a:effectLst/>
                <a:latin typeface="+mj-lt"/>
              </a:rPr>
              <a:t>Examining the accuracy of criminal justice practitioners’ knowledge and beliefs with respect to voice identification procedures</a:t>
            </a:r>
            <a:endParaRPr lang="en-GB"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19485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4A3E0-B81B-7AE3-C14B-DF447E36B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IVIP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D929EF-3655-36F2-1BED-9F81C0068F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5018" y="1899263"/>
            <a:ext cx="10321964" cy="4822211"/>
          </a:xfrm>
          <a:noFill/>
          <a:ln>
            <a:solidFill>
              <a:srgbClr val="20458C"/>
            </a:solidFill>
          </a:ln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GB" sz="1000" b="0" i="0" dirty="0">
              <a:solidFill>
                <a:srgbClr val="171717"/>
              </a:solidFill>
              <a:effectLst/>
              <a:latin typeface="+mj-lt"/>
            </a:endParaRPr>
          </a:p>
          <a:p>
            <a:pPr marL="0" indent="0" algn="ctr">
              <a:buNone/>
            </a:pPr>
            <a:r>
              <a:rPr lang="en-GB" b="0" i="0" dirty="0">
                <a:solidFill>
                  <a:srgbClr val="171717"/>
                </a:solidFill>
                <a:effectLst/>
                <a:latin typeface="+mj-lt"/>
              </a:rPr>
              <a:t>Improving Voice Identification Procedures</a:t>
            </a:r>
          </a:p>
          <a:p>
            <a:pPr marL="0" indent="0" algn="ctr">
              <a:buNone/>
            </a:pPr>
            <a:endParaRPr lang="en-GB" dirty="0">
              <a:solidFill>
                <a:srgbClr val="171717"/>
              </a:solidFill>
              <a:latin typeface="+mj-lt"/>
            </a:endParaRPr>
          </a:p>
          <a:p>
            <a:pPr marL="0" indent="0" algn="ctr">
              <a:buNone/>
            </a:pPr>
            <a:endParaRPr lang="en-GB" dirty="0">
              <a:latin typeface="+mj-lt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F0931CA-C8E5-45D9-4676-6C56EB929F04}"/>
              </a:ext>
            </a:extLst>
          </p:cNvPr>
          <p:cNvSpPr txBox="1">
            <a:spLocks/>
          </p:cNvSpPr>
          <p:nvPr/>
        </p:nvSpPr>
        <p:spPr>
          <a:xfrm>
            <a:off x="2435308" y="3025177"/>
            <a:ext cx="3499776" cy="1503792"/>
          </a:xfrm>
          <a:prstGeom prst="rect">
            <a:avLst/>
          </a:prstGeom>
          <a:solidFill>
            <a:srgbClr val="FFC000"/>
          </a:solidFill>
          <a:ln>
            <a:solidFill>
              <a:srgbClr val="20458C"/>
            </a:solidFill>
          </a:ln>
        </p:spPr>
        <p:txBody>
          <a:bodyPr vert="horz" lIns="0" tIns="0" rIns="0" bIns="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1800" b="1" dirty="0">
                <a:latin typeface="+mj-lt"/>
              </a:rPr>
              <a:t>Strand 1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sz="1800" b="0" i="0" dirty="0">
                <a:solidFill>
                  <a:srgbClr val="171717"/>
                </a:solidFill>
                <a:effectLst/>
                <a:latin typeface="+mj-lt"/>
              </a:rPr>
              <a:t>Establishing optimal parameter values for voice parade procedures</a:t>
            </a:r>
            <a:endParaRPr lang="en-GB" sz="1800" dirty="0">
              <a:latin typeface="+mj-lt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E751A8C-929C-FA95-A7F0-A9E9232645AB}"/>
              </a:ext>
            </a:extLst>
          </p:cNvPr>
          <p:cNvSpPr txBox="1">
            <a:spLocks/>
          </p:cNvSpPr>
          <p:nvPr/>
        </p:nvSpPr>
        <p:spPr>
          <a:xfrm>
            <a:off x="6355577" y="3025177"/>
            <a:ext cx="3499776" cy="1503792"/>
          </a:xfrm>
          <a:prstGeom prst="rect">
            <a:avLst/>
          </a:prstGeom>
          <a:ln>
            <a:solidFill>
              <a:srgbClr val="20458C"/>
            </a:solidFill>
          </a:ln>
        </p:spPr>
        <p:txBody>
          <a:bodyPr vert="horz" lIns="0" tIns="0" rIns="0" bIns="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1800" b="1" dirty="0">
                <a:latin typeface="+mj-lt"/>
              </a:rPr>
              <a:t>Strand 2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sz="1800" b="0" i="0" dirty="0">
                <a:solidFill>
                  <a:srgbClr val="171717"/>
                </a:solidFill>
                <a:effectLst/>
                <a:latin typeface="+mj-lt"/>
              </a:rPr>
              <a:t>Exploring the psycho-phonetic underpinnings of voice distinctiveness</a:t>
            </a:r>
            <a:endParaRPr lang="en-GB" sz="1800" dirty="0">
              <a:latin typeface="+mj-lt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E68048A6-7C42-6320-E015-BF0835B953F9}"/>
              </a:ext>
            </a:extLst>
          </p:cNvPr>
          <p:cNvSpPr txBox="1">
            <a:spLocks/>
          </p:cNvSpPr>
          <p:nvPr/>
        </p:nvSpPr>
        <p:spPr>
          <a:xfrm>
            <a:off x="2435308" y="4800189"/>
            <a:ext cx="3499776" cy="150379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20458C"/>
            </a:solidFill>
          </a:ln>
        </p:spPr>
        <p:txBody>
          <a:bodyPr vert="horz" lIns="0" tIns="0" rIns="0" bIns="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1800" b="1" dirty="0">
                <a:latin typeface="+mj-lt"/>
              </a:rPr>
              <a:t>Strand 3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sz="1800" b="0" i="0" dirty="0">
                <a:solidFill>
                  <a:srgbClr val="171717"/>
                </a:solidFill>
                <a:effectLst/>
                <a:latin typeface="+mj-lt"/>
              </a:rPr>
              <a:t>Investigating how social stereotypes affect voice identification</a:t>
            </a:r>
            <a:endParaRPr lang="en-GB" sz="1800" dirty="0">
              <a:latin typeface="+mj-lt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607B6C6-CBDB-1410-60EE-F7393C26E334}"/>
              </a:ext>
            </a:extLst>
          </p:cNvPr>
          <p:cNvSpPr txBox="1">
            <a:spLocks/>
          </p:cNvSpPr>
          <p:nvPr/>
        </p:nvSpPr>
        <p:spPr>
          <a:xfrm>
            <a:off x="6355577" y="4800189"/>
            <a:ext cx="3499776" cy="1503792"/>
          </a:xfrm>
          <a:prstGeom prst="rect">
            <a:avLst/>
          </a:prstGeom>
          <a:ln>
            <a:solidFill>
              <a:srgbClr val="20458C"/>
            </a:solidFill>
          </a:ln>
        </p:spPr>
        <p:txBody>
          <a:bodyPr vert="horz" lIns="0" tIns="0" rIns="0" bIns="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1800" b="1" dirty="0">
                <a:latin typeface="+mj-lt"/>
              </a:rPr>
              <a:t>Strand 4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sz="1800" b="0" i="0" dirty="0">
                <a:solidFill>
                  <a:srgbClr val="171717"/>
                </a:solidFill>
                <a:effectLst/>
                <a:latin typeface="+mj-lt"/>
              </a:rPr>
              <a:t>Examining the accuracy of criminal justice practitioners’ knowledge and beliefs with respect to voice identification procedures</a:t>
            </a:r>
            <a:endParaRPr lang="en-GB"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02212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IVIP Master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VIP Powerpoint Template" id="{D80C86F6-D30C-B048-AD1F-DAFABF51474F}" vid="{2540DE0B-D60B-F741-9420-B71790F2901F}"/>
    </a:ext>
  </a:extLst>
</a:theme>
</file>

<file path=ppt/theme/theme2.xml><?xml version="1.0" encoding="utf-8"?>
<a:theme xmlns:a="http://schemas.openxmlformats.org/drawingml/2006/main" name="1_IVIP Master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VIP Powerpoint Template" id="{D80C86F6-D30C-B048-AD1F-DAFABF51474F}" vid="{2540DE0B-D60B-F741-9420-B71790F2901F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Blue Warm">
    <a:dk1>
      <a:sysClr val="windowText" lastClr="000000"/>
    </a:dk1>
    <a:lt1>
      <a:sysClr val="window" lastClr="FFFFFF"/>
    </a:lt1>
    <a:dk2>
      <a:srgbClr val="242852"/>
    </a:dk2>
    <a:lt2>
      <a:srgbClr val="ACCBF9"/>
    </a:lt2>
    <a:accent1>
      <a:srgbClr val="4A66AC"/>
    </a:accent1>
    <a:accent2>
      <a:srgbClr val="629DD1"/>
    </a:accent2>
    <a:accent3>
      <a:srgbClr val="297FD5"/>
    </a:accent3>
    <a:accent4>
      <a:srgbClr val="7F8FA9"/>
    </a:accent4>
    <a:accent5>
      <a:srgbClr val="5AA2AE"/>
    </a:accent5>
    <a:accent6>
      <a:srgbClr val="9D90A0"/>
    </a:accent6>
    <a:hlink>
      <a:srgbClr val="9454C3"/>
    </a:hlink>
    <a:folHlink>
      <a:srgbClr val="3EBBF0"/>
    </a:folHlink>
  </a:clrScheme>
</a:themeOverride>
</file>

<file path=ppt/theme/themeOverride2.xml><?xml version="1.0" encoding="utf-8"?>
<a:themeOverride xmlns:a="http://schemas.openxmlformats.org/drawingml/2006/main">
  <a:clrScheme name="Blue Warm">
    <a:dk1>
      <a:sysClr val="windowText" lastClr="000000"/>
    </a:dk1>
    <a:lt1>
      <a:sysClr val="window" lastClr="FFFFFF"/>
    </a:lt1>
    <a:dk2>
      <a:srgbClr val="242852"/>
    </a:dk2>
    <a:lt2>
      <a:srgbClr val="ACCBF9"/>
    </a:lt2>
    <a:accent1>
      <a:srgbClr val="4A66AC"/>
    </a:accent1>
    <a:accent2>
      <a:srgbClr val="629DD1"/>
    </a:accent2>
    <a:accent3>
      <a:srgbClr val="297FD5"/>
    </a:accent3>
    <a:accent4>
      <a:srgbClr val="7F8FA9"/>
    </a:accent4>
    <a:accent5>
      <a:srgbClr val="5AA2AE"/>
    </a:accent5>
    <a:accent6>
      <a:srgbClr val="9D90A0"/>
    </a:accent6>
    <a:hlink>
      <a:srgbClr val="9454C3"/>
    </a:hlink>
    <a:folHlink>
      <a:srgbClr val="3EBBF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716</TotalTime>
  <Words>2057</Words>
  <Application>Microsoft Office PowerPoint</Application>
  <PresentationFormat>Widescreen</PresentationFormat>
  <Paragraphs>219</Paragraphs>
  <Slides>23</Slides>
  <Notes>15</Notes>
  <HiddenSlides>1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Avenir Next</vt:lpstr>
      <vt:lpstr>Avenir Next LT Pro</vt:lpstr>
      <vt:lpstr>Avenir Next LT Pro Light</vt:lpstr>
      <vt:lpstr>Calibri</vt:lpstr>
      <vt:lpstr>IVIP Master</vt:lpstr>
      <vt:lpstr>1_IVIP Master</vt:lpstr>
      <vt:lpstr>The effects of voice stereotypes on voice parades</vt:lpstr>
      <vt:lpstr>Voice parades</vt:lpstr>
      <vt:lpstr>Voice parades</vt:lpstr>
      <vt:lpstr>The IVIP Project</vt:lpstr>
      <vt:lpstr>The IVIP Project</vt:lpstr>
      <vt:lpstr>Stereotypes and voice parades</vt:lpstr>
      <vt:lpstr>Stereotypes and voice parades</vt:lpstr>
      <vt:lpstr>The IVIP Project</vt:lpstr>
      <vt:lpstr>The IVIP Project</vt:lpstr>
      <vt:lpstr>Stereotypes and voice parades</vt:lpstr>
      <vt:lpstr>Method</vt:lpstr>
      <vt:lpstr>Social traits: question groupings</vt:lpstr>
      <vt:lpstr>Social traits: results</vt:lpstr>
      <vt:lpstr>Stereotypes and voice parades</vt:lpstr>
      <vt:lpstr>Stereotypes and voice parades</vt:lpstr>
      <vt:lpstr>Behaviours: question groupings</vt:lpstr>
      <vt:lpstr>Behaviours: results</vt:lpstr>
      <vt:lpstr>Stereotypes and voice parades</vt:lpstr>
      <vt:lpstr>Stereotypes and voice parades</vt:lpstr>
      <vt:lpstr>Summary</vt:lpstr>
      <vt:lpstr>Summary</vt:lpstr>
      <vt:lpstr>References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Stereotypes and Prejudices about Voices</dc:title>
  <dc:creator>Braber, Natalie</dc:creator>
  <cp:lastModifiedBy>Reviewer</cp:lastModifiedBy>
  <cp:revision>3</cp:revision>
  <dcterms:created xsi:type="dcterms:W3CDTF">2023-09-18T13:04:49Z</dcterms:created>
  <dcterms:modified xsi:type="dcterms:W3CDTF">2023-11-16T11:52:56Z</dcterms:modified>
</cp:coreProperties>
</file>